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6"/>
  </p:notesMasterIdLst>
  <p:sldIdLst>
    <p:sldId id="428" r:id="rId2"/>
    <p:sldId id="285" r:id="rId3"/>
    <p:sldId id="530" r:id="rId4"/>
    <p:sldId id="518" r:id="rId5"/>
    <p:sldId id="519" r:id="rId6"/>
    <p:sldId id="520" r:id="rId7"/>
    <p:sldId id="521" r:id="rId8"/>
    <p:sldId id="535" r:id="rId9"/>
    <p:sldId id="523" r:id="rId10"/>
    <p:sldId id="522" r:id="rId11"/>
    <p:sldId id="524" r:id="rId12"/>
    <p:sldId id="527" r:id="rId13"/>
    <p:sldId id="528" r:id="rId14"/>
    <p:sldId id="525" r:id="rId15"/>
    <p:sldId id="526" r:id="rId16"/>
    <p:sldId id="529" r:id="rId17"/>
    <p:sldId id="293" r:id="rId18"/>
    <p:sldId id="487" r:id="rId19"/>
    <p:sldId id="536" r:id="rId20"/>
    <p:sldId id="443" r:id="rId21"/>
    <p:sldId id="444" r:id="rId22"/>
    <p:sldId id="440" r:id="rId23"/>
    <p:sldId id="537" r:id="rId24"/>
    <p:sldId id="490" r:id="rId25"/>
    <p:sldId id="389" r:id="rId26"/>
    <p:sldId id="328" r:id="rId27"/>
    <p:sldId id="492" r:id="rId28"/>
    <p:sldId id="538" r:id="rId29"/>
    <p:sldId id="493" r:id="rId30"/>
    <p:sldId id="279" r:id="rId31"/>
    <p:sldId id="404" r:id="rId32"/>
    <p:sldId id="405" r:id="rId33"/>
    <p:sldId id="334" r:id="rId34"/>
    <p:sldId id="393" r:id="rId35"/>
    <p:sldId id="330" r:id="rId36"/>
    <p:sldId id="424" r:id="rId37"/>
    <p:sldId id="496" r:id="rId38"/>
    <p:sldId id="491" r:id="rId39"/>
    <p:sldId id="497" r:id="rId40"/>
    <p:sldId id="495" r:id="rId41"/>
    <p:sldId id="494" r:id="rId42"/>
    <p:sldId id="498" r:id="rId43"/>
    <p:sldId id="431" r:id="rId44"/>
    <p:sldId id="500" r:id="rId45"/>
    <p:sldId id="281" r:id="rId46"/>
    <p:sldId id="549" r:id="rId47"/>
    <p:sldId id="432" r:id="rId48"/>
    <p:sldId id="531" r:id="rId49"/>
    <p:sldId id="532" r:id="rId50"/>
    <p:sldId id="310" r:id="rId51"/>
    <p:sldId id="433" r:id="rId52"/>
    <p:sldId id="447" r:id="rId53"/>
    <p:sldId id="534" r:id="rId54"/>
    <p:sldId id="449" r:id="rId55"/>
    <p:sldId id="450" r:id="rId56"/>
    <p:sldId id="452" r:id="rId57"/>
    <p:sldId id="533" r:id="rId58"/>
    <p:sldId id="434" r:id="rId59"/>
    <p:sldId id="289" r:id="rId60"/>
    <p:sldId id="456" r:id="rId61"/>
    <p:sldId id="410" r:id="rId62"/>
    <p:sldId id="411" r:id="rId63"/>
    <p:sldId id="337" r:id="rId64"/>
    <p:sldId id="336" r:id="rId65"/>
    <p:sldId id="412" r:id="rId66"/>
    <p:sldId id="453" r:id="rId67"/>
    <p:sldId id="268" r:id="rId68"/>
    <p:sldId id="413" r:id="rId69"/>
    <p:sldId id="459" r:id="rId70"/>
    <p:sldId id="460" r:id="rId71"/>
    <p:sldId id="461" r:id="rId72"/>
    <p:sldId id="301" r:id="rId73"/>
    <p:sldId id="451" r:id="rId74"/>
    <p:sldId id="302" r:id="rId75"/>
    <p:sldId id="539" r:id="rId76"/>
    <p:sldId id="540" r:id="rId77"/>
    <p:sldId id="375" r:id="rId78"/>
    <p:sldId id="454" r:id="rId79"/>
    <p:sldId id="435" r:id="rId80"/>
    <p:sldId id="376" r:id="rId81"/>
    <p:sldId id="455" r:id="rId82"/>
    <p:sldId id="396" r:id="rId83"/>
    <p:sldId id="541" r:id="rId84"/>
    <p:sldId id="338" r:id="rId85"/>
    <p:sldId id="542" r:id="rId86"/>
    <p:sldId id="546" r:id="rId87"/>
    <p:sldId id="543" r:id="rId88"/>
    <p:sldId id="544" r:id="rId89"/>
    <p:sldId id="545" r:id="rId90"/>
    <p:sldId id="339" r:id="rId91"/>
    <p:sldId id="341" r:id="rId92"/>
    <p:sldId id="347" r:id="rId93"/>
    <p:sldId id="342" r:id="rId94"/>
    <p:sldId id="343" r:id="rId95"/>
    <p:sldId id="370" r:id="rId96"/>
    <p:sldId id="381" r:id="rId97"/>
    <p:sldId id="348" r:id="rId98"/>
    <p:sldId id="462" r:id="rId99"/>
    <p:sldId id="349" r:id="rId100"/>
    <p:sldId id="464" r:id="rId101"/>
    <p:sldId id="547" r:id="rId102"/>
    <p:sldId id="463" r:id="rId103"/>
    <p:sldId id="415" r:id="rId104"/>
    <p:sldId id="296" r:id="rId105"/>
    <p:sldId id="351" r:id="rId106"/>
    <p:sldId id="388" r:id="rId107"/>
    <p:sldId id="387" r:id="rId108"/>
    <p:sldId id="290" r:id="rId109"/>
    <p:sldId id="416" r:id="rId110"/>
    <p:sldId id="417" r:id="rId111"/>
    <p:sldId id="319" r:id="rId112"/>
    <p:sldId id="280" r:id="rId113"/>
    <p:sldId id="468" r:id="rId114"/>
    <p:sldId id="418" r:id="rId115"/>
    <p:sldId id="419" r:id="rId116"/>
    <p:sldId id="420" r:id="rId117"/>
    <p:sldId id="354" r:id="rId118"/>
    <p:sldId id="359" r:id="rId119"/>
    <p:sldId id="355" r:id="rId120"/>
    <p:sldId id="353" r:id="rId121"/>
    <p:sldId id="356" r:id="rId122"/>
    <p:sldId id="357" r:id="rId123"/>
    <p:sldId id="358" r:id="rId124"/>
    <p:sldId id="360" r:id="rId125"/>
    <p:sldId id="309" r:id="rId126"/>
    <p:sldId id="361" r:id="rId127"/>
    <p:sldId id="362" r:id="rId128"/>
    <p:sldId id="421" r:id="rId129"/>
    <p:sldId id="297" r:id="rId130"/>
    <p:sldId id="467" r:id="rId131"/>
    <p:sldId id="307" r:id="rId132"/>
    <p:sldId id="308" r:id="rId133"/>
    <p:sldId id="352" r:id="rId134"/>
    <p:sldId id="425" r:id="rId135"/>
    <p:sldId id="426" r:id="rId136"/>
    <p:sldId id="262" r:id="rId137"/>
    <p:sldId id="472" r:id="rId138"/>
    <p:sldId id="292" r:id="rId139"/>
    <p:sldId id="324" r:id="rId140"/>
    <p:sldId id="287" r:id="rId141"/>
    <p:sldId id="283" r:id="rId142"/>
    <p:sldId id="385" r:id="rId143"/>
    <p:sldId id="322" r:id="rId144"/>
    <p:sldId id="414" r:id="rId145"/>
    <p:sldId id="466" r:id="rId146"/>
    <p:sldId id="384" r:id="rId147"/>
    <p:sldId id="386" r:id="rId148"/>
    <p:sldId id="323" r:id="rId149"/>
    <p:sldId id="458" r:id="rId150"/>
    <p:sldId id="477" r:id="rId151"/>
    <p:sldId id="481" r:id="rId152"/>
    <p:sldId id="482" r:id="rId153"/>
    <p:sldId id="483" r:id="rId154"/>
    <p:sldId id="551" r:id="rId15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2" d="100"/>
          <a:sy n="122" d="100"/>
        </p:scale>
        <p:origin x="-1290" y="-102"/>
      </p:cViewPr>
      <p:guideLst>
        <p:guide orient="horz" pos="2160"/>
        <p:guide pos="2880"/>
      </p:guideLst>
    </p:cSldViewPr>
  </p:slideViewPr>
  <p:notesTextViewPr>
    <p:cViewPr>
      <p:scale>
        <a:sx n="100" d="100"/>
        <a:sy n="100" d="100"/>
      </p:scale>
      <p:origin x="0" y="0"/>
    </p:cViewPr>
  </p:notesTextViewPr>
  <p:sorterViewPr>
    <p:cViewPr>
      <p:scale>
        <a:sx n="63" d="100"/>
        <a:sy n="63" d="100"/>
      </p:scale>
      <p:origin x="0" y="772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slide" Target="slides/slide15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F9790FD-EA65-4F02-BA25-2BA5BBEB3C1E}" type="datetimeFigureOut">
              <a:rPr lang="en-US"/>
              <a:pPr>
                <a:defRPr/>
              </a:pPr>
              <a:t>9/1/2011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A6611E23-3A7E-4EC7-AED4-6CEE37A31746}" type="slidenum">
              <a:rPr lang="en-US"/>
              <a:pPr>
                <a:defRPr/>
              </a:pPr>
              <a:t>‹#›</a:t>
            </a:fld>
            <a:endParaRPr lang="en-US"/>
          </a:p>
        </p:txBody>
      </p:sp>
    </p:spTree>
    <p:extLst>
      <p:ext uri="{BB962C8B-B14F-4D97-AF65-F5344CB8AC3E}">
        <p14:creationId xmlns:p14="http://schemas.microsoft.com/office/powerpoint/2010/main" val="26069353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FE80ABD-3A9A-41CA-A874-F4A1C6D276C6}" type="datetimeFigureOut">
              <a:rPr lang="en-US"/>
              <a:pPr>
                <a:defRPr/>
              </a:pPr>
              <a:t>9/1/2011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83DE16A-6F2E-4AFB-89F1-B39561B539C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E32BC84-12B4-4808-82DF-AE20C0479983}" type="datetimeFigureOut">
              <a:rPr lang="en-US"/>
              <a:pPr>
                <a:defRPr/>
              </a:pPr>
              <a:t>9/1/2011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9327DC2-E9F6-4C9E-B72B-81CC591BFA5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6EFD439-AB99-44DC-8752-A15E3A90B7F7}" type="datetimeFigureOut">
              <a:rPr lang="en-US"/>
              <a:pPr>
                <a:defRPr/>
              </a:pPr>
              <a:t>9/1/2011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F7AC0E6-539A-4D4C-911C-19ADFD83805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5F77C3E-92EF-46F2-9355-5CAAB88AB556}" type="datetimeFigureOut">
              <a:rPr lang="en-US"/>
              <a:pPr>
                <a:defRPr/>
              </a:pPr>
              <a:t>9/1/2011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86AAD14-2789-4720-9228-FBE35DAC7E7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29BA9AE-79B7-471B-9D52-BA9B695E52FB}" type="datetimeFigureOut">
              <a:rPr lang="en-US"/>
              <a:pPr>
                <a:defRPr/>
              </a:pPr>
              <a:t>9/1/2011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440D026-FB09-4264-8D1E-7694C15B56C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FCF105A-0D83-48DA-9E47-4B4508D11EEE}" type="datetimeFigureOut">
              <a:rPr lang="en-US"/>
              <a:pPr>
                <a:defRPr/>
              </a:pPr>
              <a:t>9/1/2011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A50562F-95C3-4B0B-A75E-4FB5256D47C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31C8889-70E8-4F29-85CF-74321B3247B5}" type="datetimeFigureOut">
              <a:rPr lang="en-US"/>
              <a:pPr>
                <a:defRPr/>
              </a:pPr>
              <a:t>9/1/2011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4F9EE84-F0C7-4902-9530-674AAF07A89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1396611-C1AE-433F-9720-1186B2462993}" type="datetimeFigureOut">
              <a:rPr lang="en-US"/>
              <a:pPr>
                <a:defRPr/>
              </a:pPr>
              <a:t>9/1/2011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2E1CD81-352F-4FB0-AC58-F6A81F1082A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D9FF678-7F45-475E-AB90-9D0A67BE93FA}" type="datetimeFigureOut">
              <a:rPr lang="en-US"/>
              <a:pPr>
                <a:defRPr/>
              </a:pPr>
              <a:t>9/1/2011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0F6A663-C401-4D91-9DD4-AC8DB02BB20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183C396-A500-4A87-9E80-4534C872C044}" type="datetimeFigureOut">
              <a:rPr lang="en-US"/>
              <a:pPr>
                <a:defRPr/>
              </a:pPr>
              <a:t>9/1/2011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C543A61-35BE-444E-9887-C7DE7130301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63B17AB-0E45-43C7-B72F-18E11479E8B0}" type="datetimeFigureOut">
              <a:rPr lang="en-US"/>
              <a:pPr>
                <a:defRPr/>
              </a:pPr>
              <a:t>9/1/2011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CF419B4-E3CA-4976-84EA-52D751B1220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8A6261B-1F1E-47D7-BFE4-F1A718758A45}" type="datetimeFigureOut">
              <a:rPr lang="en-US"/>
              <a:pPr>
                <a:defRPr/>
              </a:pPr>
              <a:t>9/1/2011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8FC855DB-7592-458B-B545-FB813A846E0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2" Type="http://schemas.openxmlformats.org/officeDocument/2006/relationships/hyperlink" Target="http://monty.python.videowall.sytes.org/?p=ckFhV3ZWRkVSVkEvTW9udHkgUHl0aG9uLSBUaGUgQW5ub3lpbmcgUGVhc2FudAk6_oE" TargetMode="Externa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3" Type="http://schemas.openxmlformats.org/officeDocument/2006/relationships/hyperlink" Target="http://www.luminarium.org/sevenlit/james/jamesbib.htm" TargetMode="External"/><Relationship Id="rId2" Type="http://schemas.openxmlformats.org/officeDocument/2006/relationships/hyperlink" Target="http://www.wwnorton.com/college/history/ralph/workbook/ralprs20.htm" TargetMode="External"/><Relationship Id="rId1" Type="http://schemas.openxmlformats.org/officeDocument/2006/relationships/slideLayout" Target="../slideLayouts/slideLayout6.xml"/><Relationship Id="rId4" Type="http://schemas.openxmlformats.org/officeDocument/2006/relationships/hyperlink" Target="http://dbwf.net/government/stuart.html" TargetMode="Externa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hyperlink" Target="http://www.constitution.org/eng/patriarcha.htm" TargetMode="External"/><Relationship Id="rId2" Type="http://schemas.openxmlformats.org/officeDocument/2006/relationships/hyperlink" Target="http://en.wikipedia.org/wiki/Robert_Filmer"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3" Type="http://schemas.openxmlformats.org/officeDocument/2006/relationships/hyperlink" Target="http://oll.libertyfund.org/?option=com_staticxt&amp;staticfile=show.php?title=222&amp;chapter=16058&amp;layout=html&amp;Itemid=27" TargetMode="External"/><Relationship Id="rId2" Type="http://schemas.openxmlformats.org/officeDocument/2006/relationships/hyperlink" Target="http://en.wikipedia.org/wiki/John_Locke" TargetMode="Externa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hyperlink" Target="http://en.wikipedia.org/wiki/Sovereign_state" TargetMode="External"/><Relationship Id="rId2" Type="http://schemas.openxmlformats.org/officeDocument/2006/relationships/hyperlink" Target="http://en.wikipedia.org/wiki/State_of_nature" TargetMode="External"/><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2" Type="http://schemas.openxmlformats.org/officeDocument/2006/relationships/hyperlink" Target="http://en.wikipedia.org/wiki/Thomas_Hobbes" TargetMode="External"/><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3" Type="http://schemas.openxmlformats.org/officeDocument/2006/relationships/hyperlink" Target="http://oregonstate.edu/instruct/phl302/texts/hobbes/leviathan-contents.html" TargetMode="External"/><Relationship Id="rId2" Type="http://schemas.openxmlformats.org/officeDocument/2006/relationships/hyperlink" Target="http://en.wikipedia.org/wiki/Leviathan_(book)" TargetMode="External"/><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3" Type="http://schemas.openxmlformats.org/officeDocument/2006/relationships/hyperlink" Target="http://en.wikipedia.org/wiki/Thomas_Aquinas" TargetMode="External"/><Relationship Id="rId2" Type="http://schemas.openxmlformats.org/officeDocument/2006/relationships/hyperlink" Target="http://en.wikipedia.org/wiki/Stoicism" TargetMode="External"/><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6.xml.rels><?xml version="1.0" encoding="UTF-8" standalone="yes"?>
<Relationships xmlns="http://schemas.openxmlformats.org/package/2006/relationships"><Relationship Id="rId2" Type="http://schemas.openxmlformats.org/officeDocument/2006/relationships/hyperlink" Target="http://en.wikipedia.org/wiki/The_Declaration_of_Independence" TargetMode="External"/><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2" Type="http://schemas.openxmlformats.org/officeDocument/2006/relationships/hyperlink" Target="http://en.wikipedia.org/wiki/Rights_of_Englishmen" TargetMode="External"/><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2" Type="http://schemas.openxmlformats.org/officeDocument/2006/relationships/hyperlink" Target="http://avalon.law.yale.edu/18th_century/declare.asp"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2" Type="http://schemas.openxmlformats.org/officeDocument/2006/relationships/hyperlink" Target="http://colonialhall.com/histdocs/declaration/" TargetMode="External"/><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3.xml.rels><?xml version="1.0" encoding="UTF-8" standalone="yes"?>
<Relationships xmlns="http://schemas.openxmlformats.org/package/2006/relationships"><Relationship Id="rId3" Type="http://schemas.openxmlformats.org/officeDocument/2006/relationships/hyperlink" Target="http://en.wikipedia.org/wiki/United_States_Constitution" TargetMode="External"/><Relationship Id="rId2" Type="http://schemas.openxmlformats.org/officeDocument/2006/relationships/hyperlink" Target="http://en.wikipedia.org/wiki/Articles_of_Confederation" TargetMode="External"/><Relationship Id="rId1" Type="http://schemas.openxmlformats.org/officeDocument/2006/relationships/slideLayout" Target="../slideLayouts/slideLayout6.xml"/><Relationship Id="rId4" Type="http://schemas.openxmlformats.org/officeDocument/2006/relationships/hyperlink" Target="http://en.wikipedia.org/wiki/Texas_Constitution" TargetMode="Externa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en.wikisource.org/wiki/United_States_Declaration_of_Independence" TargetMode="External"/><Relationship Id="rId2" Type="http://schemas.openxmlformats.org/officeDocument/2006/relationships/hyperlink" Target="http://en.wikipedia.org/wiki/Natural_and_legal_rights" TargetMode="External"/><Relationship Id="rId1" Type="http://schemas.openxmlformats.org/officeDocument/2006/relationships/slideLayout" Target="../slideLayouts/slideLayout6.xml"/><Relationship Id="rId4" Type="http://schemas.openxmlformats.org/officeDocument/2006/relationships/hyperlink" Target="http://en.wikipedia.org/wiki/United_States_Declaration_of_Independenc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uardian.co.uk/humanrightsandwrongs/800-years-making"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hyperlink" Target="http://en.wikipedia.org/wiki/English_Bill_of_Rights" TargetMode="External"/><Relationship Id="rId2" Type="http://schemas.openxmlformats.org/officeDocument/2006/relationships/hyperlink" Target="http://en.wikipedia.org/wiki/Magna_Carta"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hyperlink" Target="http://en.wikipedia.org/wiki/Divine_right_of_kings" TargetMode="External"/><Relationship Id="rId2" Type="http://schemas.openxmlformats.org/officeDocument/2006/relationships/hyperlink" Target="http://en.wikipedia.org/wiki/John_Locke" TargetMode="Externa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hyperlink" Target="http://en.wikipedia.org/wiki/Two_Treatises_of_Government" TargetMode="Externa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hyperlink" Target="http://en.wikipedia.org/wiki/Magna_Carta" TargetMode="External"/><Relationship Id="rId2" Type="http://schemas.openxmlformats.org/officeDocument/2006/relationships/hyperlink" Target="http://en.wikipedia.org/wiki/Charter_of_Liberties" TargetMode="External"/><Relationship Id="rId1" Type="http://schemas.openxmlformats.org/officeDocument/2006/relationships/slideLayout" Target="../slideLayouts/slideLayout6.xml"/><Relationship Id="rId6" Type="http://schemas.openxmlformats.org/officeDocument/2006/relationships/hyperlink" Target="http://en.wikipedia.org/wiki/English_Bill_of_Rights" TargetMode="External"/><Relationship Id="rId5" Type="http://schemas.openxmlformats.org/officeDocument/2006/relationships/hyperlink" Target="http://en.wikipedia.org/wiki/Glorious_Revolution" TargetMode="External"/><Relationship Id="rId4" Type="http://schemas.openxmlformats.org/officeDocument/2006/relationships/hyperlink" Target="http://en.wikipedia.org/wiki/Petition_of_Right"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hyperlink" Target="http://en.wikipedia.org/wiki/Feudalism" TargetMode="External"/><Relationship Id="rId2" Type="http://schemas.openxmlformats.org/officeDocument/2006/relationships/hyperlink" Target="http://www.merriam-webster.com/dictionary/fiat" TargetMode="External"/><Relationship Id="rId1" Type="http://schemas.openxmlformats.org/officeDocument/2006/relationships/slideLayout" Target="../slideLayouts/slideLayout6.xml"/><Relationship Id="rId4" Type="http://schemas.openxmlformats.org/officeDocument/2006/relationships/hyperlink" Target="http://en.wikipedia.org/wiki/Hierarchy"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hyperlink" Target="http://www.nhinet.org/ccs/docs/char-lib.htm" TargetMode="External"/><Relationship Id="rId2" Type="http://schemas.openxmlformats.org/officeDocument/2006/relationships/hyperlink" Target="http://en.wikipedia.org/wiki/Charter_of_Liberties" TargetMode="Externa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hyperlink" Target="http://en.wikipedia.org/wiki/Stephen_Langton" TargetMode="External"/><Relationship Id="rId2" Type="http://schemas.openxmlformats.org/officeDocument/2006/relationships/hyperlink" Target="http://en.wikipedia.org/wiki/Archbishop_of_Canterbury" TargetMode="Externa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hyperlink" Target="http://en.wikipedia.org/wiki/John,_King_of_England" TargetMode="Externa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hyperlink" Target="http://www.youtube.com/watch?v=whaJc9Ue3Bs&amp;feature=related" TargetMode="Externa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hyperlink" Target="http://avalon.law.yale.edu/medieval/magframe.asp" TargetMode="External"/><Relationship Id="rId2" Type="http://schemas.openxmlformats.org/officeDocument/2006/relationships/hyperlink" Target="http://en.wikipedia.org/wiki/Magna_Carta" TargetMode="Externa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Texas%20Declaration%20of%20Independence" TargetMode="Externa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hyperlink" Target="http://www.oxforddnb.com/public/themes/93/93691.html" TargetMode="Externa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hyperlink" Target="http://en.wikipedia.org/wiki/Judicial_review" TargetMode="External"/><Relationship Id="rId2" Type="http://schemas.openxmlformats.org/officeDocument/2006/relationships/hyperlink" Target="http://en.wikipedia.org/wiki/Congressional_oversight" TargetMode="Externa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hyperlink" Target="http://en.wikipedia.org/wiki/House_of_Stuart" TargetMode="Externa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3" Type="http://schemas.openxmlformats.org/officeDocument/2006/relationships/hyperlink" Target="http://en.wikipedia.org/wiki/Charles_I_of_England" TargetMode="External"/><Relationship Id="rId7" Type="http://schemas.openxmlformats.org/officeDocument/2006/relationships/hyperlink" Target="http://en.wikipedia.org/wiki/James_II_of_England" TargetMode="External"/><Relationship Id="rId2" Type="http://schemas.openxmlformats.org/officeDocument/2006/relationships/hyperlink" Target="http://en.wikipedia.org/wiki/James_I_of_England" TargetMode="External"/><Relationship Id="rId1" Type="http://schemas.openxmlformats.org/officeDocument/2006/relationships/slideLayout" Target="../slideLayouts/slideLayout6.xml"/><Relationship Id="rId6" Type="http://schemas.openxmlformats.org/officeDocument/2006/relationships/hyperlink" Target="http://en.wikipedia.org/wiki/Charles_II_of_England" TargetMode="External"/><Relationship Id="rId5" Type="http://schemas.openxmlformats.org/officeDocument/2006/relationships/hyperlink" Target="http://en.wikipedia.org/wiki/Oliver_Cromwell" TargetMode="External"/><Relationship Id="rId4" Type="http://schemas.openxmlformats.org/officeDocument/2006/relationships/hyperlink" Target="http://en.wikipedia.org/wiki/Commonwealth_of_England" TargetMode="Externa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hyperlink" Target="http://en.wikipedia.org/wiki/Petition_of_Right" TargetMode="Externa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hyperlink" Target="http://en.wikipedia.org/wiki/Edward_Coke" TargetMode="Externa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hyperlink" Target="http://en.wikipedia.org/wiki/Eleven_Years_Tyranny" TargetMode="Externa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3" Type="http://schemas.openxmlformats.org/officeDocument/2006/relationships/hyperlink" Target="http://en.wikipedia.org/wiki/Charles_I_of_England" TargetMode="External"/><Relationship Id="rId2" Type="http://schemas.openxmlformats.org/officeDocument/2006/relationships/hyperlink" Target="http://en.wikipedia.org/wiki/High_Court_of_Justice_for_the_trial_of_Charles_I" TargetMode="Externa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3" Type="http://schemas.openxmlformats.org/officeDocument/2006/relationships/hyperlink" Target="http://www.youtube.com/watch?v=ps8i34jLFXc" TargetMode="External"/><Relationship Id="rId2" Type="http://schemas.openxmlformats.org/officeDocument/2006/relationships/hyperlink" Target="http://en.wikipedia.org/wiki/Cromwell_(film)" TargetMode="External"/><Relationship Id="rId1" Type="http://schemas.openxmlformats.org/officeDocument/2006/relationships/slideLayout" Target="../slideLayouts/slideLayout6.xml"/><Relationship Id="rId4" Type="http://schemas.openxmlformats.org/officeDocument/2006/relationships/hyperlink" Target="http://www.youtube.com/watch?v=6KvQooa-orU" TargetMode="External"/></Relationships>
</file>

<file path=ppt/slides/_rels/slide85.xml.rels><?xml version="1.0" encoding="UTF-8" standalone="yes"?>
<Relationships xmlns="http://schemas.openxmlformats.org/package/2006/relationships"><Relationship Id="rId2" Type="http://schemas.openxmlformats.org/officeDocument/2006/relationships/hyperlink" Target="http://en.wikipedia.org/wiki/Interregnum_(England)" TargetMode="Externa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3" Type="http://schemas.openxmlformats.org/officeDocument/2006/relationships/hyperlink" Target="http://en.wikipedia.org/wiki/Oak_Apple_Day" TargetMode="External"/><Relationship Id="rId2" Type="http://schemas.openxmlformats.org/officeDocument/2006/relationships/hyperlink" Target="http://en.wikipedia.org/wiki/English_Restoration" TargetMode="External"/><Relationship Id="rId1" Type="http://schemas.openxmlformats.org/officeDocument/2006/relationships/slideLayout" Target="../slideLayouts/slideLayout6.xml"/><Relationship Id="rId4" Type="http://schemas.openxmlformats.org/officeDocument/2006/relationships/hyperlink" Target="http://en.wikipedia.org/wiki/List_of_regicides_of_Charles_I#Commissioners" TargetMode="External"/></Relationships>
</file>

<file path=ppt/slides/_rels/slide88.xml.rels><?xml version="1.0" encoding="UTF-8" standalone="yes"?>
<Relationships xmlns="http://schemas.openxmlformats.org/package/2006/relationships"><Relationship Id="rId2" Type="http://schemas.openxmlformats.org/officeDocument/2006/relationships/hyperlink" Target="http://en.wikipedia.org/wiki/Glorious_Revolution" TargetMode="Externa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hyperlink" Target="http://en.wikipedia.org/wiki/English_Bill_of_Rights"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GOVT 2301</a:t>
            </a:r>
            <a:endParaRPr lang="en-US" dirty="0"/>
          </a:p>
        </p:txBody>
      </p:sp>
      <p:sp>
        <p:nvSpPr>
          <p:cNvPr id="4" name="Subtitle 3"/>
          <p:cNvSpPr>
            <a:spLocks noGrp="1"/>
          </p:cNvSpPr>
          <p:nvPr>
            <p:ph type="subTitle" idx="1"/>
          </p:nvPr>
        </p:nvSpPr>
        <p:spPr/>
        <p:txBody>
          <a:bodyPr/>
          <a:lstStyle/>
          <a:p>
            <a:r>
              <a:rPr lang="en-US" dirty="0" smtClean="0"/>
              <a:t>Natural Rights and the Declaration of Independence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Consent, as we will see, is the only way that – in a system where everyone is argued to have equal,  natural rights - one person can exercise authority over another.</a:t>
            </a:r>
            <a:endParaRPr lang="en-US"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Crucial side note: </a:t>
            </a:r>
            <a:br>
              <a:rPr lang="en-US" dirty="0" smtClean="0"/>
            </a:br>
            <a:r>
              <a:rPr lang="en-US" dirty="0" smtClean="0"/>
              <a:t/>
            </a:r>
            <a:br>
              <a:rPr lang="en-US" dirty="0" smtClean="0"/>
            </a:br>
            <a:r>
              <a:rPr lang="en-US" dirty="0" smtClean="0"/>
              <a:t>While Britain was struggling with the dispute between the Stuarts and Parliament, the North American Colonies established their own legislatures and grew used to self rule.  </a:t>
            </a:r>
            <a:endParaRPr lang="en-US"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events in Britain – the complaints the Parliament was making against the monarch - would foreshadow those the colonists would make against the king beginning in the 1760s. </a:t>
            </a:r>
            <a:endParaRPr lang="en-US" dirty="0"/>
          </a:p>
        </p:txBody>
      </p:sp>
    </p:spTree>
    <p:extLst>
      <p:ext uri="{BB962C8B-B14F-4D97-AF65-F5344CB8AC3E}">
        <p14:creationId xmlns:p14="http://schemas.microsoft.com/office/powerpoint/2010/main" val="55997058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idea that people possess natural rights is a philosophical one. </a:t>
            </a:r>
            <a:endParaRPr lang="en-US"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Now we will look more closely at the philosophical transition from divine right to natural right. </a:t>
            </a:r>
            <a:endParaRPr lang="en-US"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457200" y="274638"/>
            <a:ext cx="8229600" cy="6049962"/>
          </a:xfrm>
        </p:spPr>
        <p:txBody>
          <a:bodyPr/>
          <a:lstStyle/>
          <a:p>
            <a:r>
              <a:rPr lang="en-US" dirty="0" smtClean="0"/>
              <a:t>Natural Rights and Divine Right are two competing justifications for rule. Divine Right grants to the monarch the authority to rule absolutely, while the doctrine of natural rights places authority in the individual. </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274638"/>
            <a:ext cx="8229600" cy="5973762"/>
          </a:xfrm>
        </p:spPr>
        <p:txBody>
          <a:bodyPr/>
          <a:lstStyle/>
          <a:p>
            <a:r>
              <a:rPr lang="en-US" dirty="0" smtClean="0">
                <a:hlinkClick r:id="rId2"/>
              </a:rPr>
              <a:t>Some Ancient History</a:t>
            </a:r>
            <a:r>
              <a:rPr lang="en-US" dirty="0" smtClean="0"/>
              <a:t/>
            </a:r>
            <a:br>
              <a:rPr lang="en-US" dirty="0" smtClean="0"/>
            </a:br>
            <a:r>
              <a:rPr lang="en-US" dirty="0" smtClean="0"/>
              <a:t/>
            </a:r>
            <a:br>
              <a:rPr lang="en-US" dirty="0" smtClean="0"/>
            </a:br>
            <a:r>
              <a:rPr lang="en-US" dirty="0" smtClean="0"/>
              <a:t>Many ancient rulers </a:t>
            </a:r>
            <a:br>
              <a:rPr lang="en-US" dirty="0" smtClean="0"/>
            </a:br>
            <a:r>
              <a:rPr lang="en-US" dirty="0" smtClean="0"/>
              <a:t>claimed to be divine.</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Stuart Monarchs never claimed that they were divine, only that their authority was based on a strong concept of divine right.</a:t>
            </a:r>
            <a:endParaRPr lang="en-US"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James I considered himself to be a decent theologian and outlined his views in various writings:</a:t>
            </a:r>
            <a:br>
              <a:rPr lang="en-US" dirty="0" smtClean="0"/>
            </a:br>
            <a:r>
              <a:rPr lang="en-US" dirty="0" smtClean="0">
                <a:hlinkClick r:id="rId2"/>
              </a:rPr>
              <a:t/>
            </a:r>
            <a:br>
              <a:rPr lang="en-US" dirty="0" smtClean="0">
                <a:hlinkClick r:id="rId2"/>
              </a:rPr>
            </a:br>
            <a:r>
              <a:rPr lang="en-US" dirty="0" smtClean="0">
                <a:hlinkClick r:id="rId3"/>
              </a:rPr>
              <a:t>The Works of James I</a:t>
            </a:r>
            <a:r>
              <a:rPr lang="en-US" dirty="0" smtClean="0"/>
              <a:t/>
            </a:r>
            <a:br>
              <a:rPr lang="en-US" dirty="0" smtClean="0"/>
            </a:br>
            <a:r>
              <a:rPr lang="en-US" dirty="0" smtClean="0">
                <a:hlinkClick r:id="rId4"/>
              </a:rPr>
              <a:t>The True Law of Free Monarchies</a:t>
            </a:r>
            <a:endParaRPr lang="en-US"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pPr eaLnBrk="1" hangingPunct="1"/>
            <a:r>
              <a:rPr lang="en-US" sz="4000" dirty="0" smtClean="0"/>
              <a:t>Principles of the Divine </a:t>
            </a:r>
            <a:br>
              <a:rPr lang="en-US" sz="4000" dirty="0" smtClean="0"/>
            </a:br>
            <a:r>
              <a:rPr lang="en-US" sz="4000" dirty="0" smtClean="0"/>
              <a:t>Right of the Monarch</a:t>
            </a:r>
          </a:p>
        </p:txBody>
      </p:sp>
      <p:sp>
        <p:nvSpPr>
          <p:cNvPr id="60419" name="Content Placeholder 2"/>
          <p:cNvSpPr>
            <a:spLocks noGrp="1"/>
          </p:cNvSpPr>
          <p:nvPr>
            <p:ph idx="1"/>
          </p:nvPr>
        </p:nvSpPr>
        <p:spPr/>
        <p:txBody>
          <a:bodyPr/>
          <a:lstStyle/>
          <a:p>
            <a:pPr eaLnBrk="1" hangingPunct="1">
              <a:buNone/>
            </a:pPr>
            <a:r>
              <a:rPr lang="en-US" dirty="0" smtClean="0"/>
              <a:t>Men are born into a social order </a:t>
            </a:r>
          </a:p>
          <a:p>
            <a:pPr eaLnBrk="1" hangingPunct="1">
              <a:buNone/>
            </a:pPr>
            <a:r>
              <a:rPr lang="en-US" dirty="0" smtClean="0"/>
              <a:t>The King is Father over the Kingdom</a:t>
            </a:r>
          </a:p>
          <a:p>
            <a:pPr eaLnBrk="1" hangingPunct="1">
              <a:buNone/>
            </a:pPr>
            <a:r>
              <a:rPr lang="en-US" dirty="0" smtClean="0"/>
              <a:t>Based on limited interpretations of the Fifth Commandment</a:t>
            </a:r>
          </a:p>
          <a:p>
            <a:pPr eaLnBrk="1" hangingPunct="1">
              <a:buNone/>
            </a:pPr>
            <a:r>
              <a:rPr lang="en-US" dirty="0" smtClean="0"/>
              <a:t>The King is a descendant of Adam who was given dominion over all the world, this dominion is also granted to Kings. </a:t>
            </a:r>
          </a:p>
          <a:p>
            <a:pPr eaLnBrk="1" hangingPunct="1">
              <a:buFont typeface="Arial" charset="0"/>
              <a:buNone/>
            </a:pPr>
            <a:endParaRPr lang="en-US" dirty="0" smtClean="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Additional support for the theory was provided by </a:t>
            </a:r>
            <a:r>
              <a:rPr lang="en-US" dirty="0" smtClean="0">
                <a:hlinkClick r:id="rId2"/>
              </a:rPr>
              <a:t>Robert Filmer</a:t>
            </a:r>
            <a:r>
              <a:rPr lang="en-US" dirty="0" smtClean="0"/>
              <a:t>, who wrote </a:t>
            </a:r>
            <a:r>
              <a:rPr lang="en-US" dirty="0" err="1" smtClean="0">
                <a:hlinkClick r:id="rId3"/>
              </a:rPr>
              <a:t>Patriarcha</a:t>
            </a:r>
            <a:r>
              <a:rPr lang="en-US" dirty="0" smtClean="0"/>
              <a:t>, which further supported the concept of divine right.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2 - It argues that the King of England was attempting to establish a tyranny over the colonies by usurping colonial legislative, executive and judicial powers.</a:t>
            </a:r>
            <a:br>
              <a:rPr lang="en-US" dirty="0" smtClean="0"/>
            </a:br>
            <a:r>
              <a:rPr lang="en-US" dirty="0" smtClean="0"/>
              <a:t/>
            </a:r>
            <a:br>
              <a:rPr lang="en-US" dirty="0" smtClean="0"/>
            </a:br>
            <a:r>
              <a:rPr lang="en-US" dirty="0" smtClean="0"/>
              <a:t>It also provides examples, these are the grievances.</a:t>
            </a:r>
            <a:endParaRPr lang="en-US"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John Locke</a:t>
            </a:r>
            <a:r>
              <a:rPr lang="en-US" dirty="0" smtClean="0"/>
              <a:t> argued against divine right (very, very carefully) in the </a:t>
            </a:r>
            <a:r>
              <a:rPr lang="en-US" dirty="0" smtClean="0">
                <a:hlinkClick r:id="rId3"/>
              </a:rPr>
              <a:t>First Treatise on Government</a:t>
            </a:r>
            <a:r>
              <a:rPr lang="en-US" dirty="0" smtClean="0"/>
              <a:t>.</a:t>
            </a:r>
            <a:br>
              <a:rPr lang="en-US" dirty="0" smtClean="0"/>
            </a:br>
            <a:r>
              <a:rPr lang="en-US" dirty="0" smtClean="0"/>
              <a:t/>
            </a:r>
            <a:br>
              <a:rPr lang="en-US" dirty="0" smtClean="0"/>
            </a:br>
            <a:r>
              <a:rPr lang="en-US" sz="2400" dirty="0" smtClean="0"/>
              <a:t>(these kinds of arguments can get you killed)</a:t>
            </a:r>
            <a:endParaRPr lang="en-US" sz="2400"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Locke’s Criticism of </a:t>
            </a:r>
            <a:br>
              <a:rPr lang="en-US" dirty="0" smtClean="0"/>
            </a:br>
            <a:r>
              <a:rPr lang="en-US" dirty="0" smtClean="0"/>
              <a:t>Divine Right of the King </a:t>
            </a:r>
          </a:p>
        </p:txBody>
      </p:sp>
      <p:sp>
        <p:nvSpPr>
          <p:cNvPr id="61443" name="Content Placeholder 2"/>
          <p:cNvSpPr>
            <a:spLocks noGrp="1"/>
          </p:cNvSpPr>
          <p:nvPr>
            <p:ph idx="1"/>
          </p:nvPr>
        </p:nvSpPr>
        <p:spPr/>
        <p:txBody>
          <a:bodyPr/>
          <a:lstStyle/>
          <a:p>
            <a:pPr eaLnBrk="1" hangingPunct="1">
              <a:buNone/>
            </a:pPr>
            <a:r>
              <a:rPr lang="en-US" dirty="0" smtClean="0"/>
              <a:t>Patriarchy misinterprets scripture.</a:t>
            </a:r>
          </a:p>
          <a:p>
            <a:pPr eaLnBrk="1" hangingPunct="1">
              <a:buNone/>
            </a:pPr>
            <a:r>
              <a:rPr lang="en-US" dirty="0" smtClean="0"/>
              <a:t>Parents do not have absolute control over children, they only have authority over children until they become rational.</a:t>
            </a:r>
          </a:p>
          <a:p>
            <a:pPr eaLnBrk="1" hangingPunct="1">
              <a:buNone/>
            </a:pPr>
            <a:r>
              <a:rPr lang="en-US" dirty="0" smtClean="0"/>
              <a:t>Adam (man in general) did not have dominion over other humans, only over other, non-rational, creatures.</a:t>
            </a:r>
          </a:p>
          <a:p>
            <a:pPr eaLnBrk="1" hangingPunct="1">
              <a:buNone/>
            </a:pPr>
            <a:r>
              <a:rPr lang="en-US" dirty="0" smtClean="0"/>
              <a:t>Important concept: Rationality</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3"/>
          <p:cNvSpPr>
            <a:spLocks noGrp="1"/>
          </p:cNvSpPr>
          <p:nvPr>
            <p:ph type="title"/>
          </p:nvPr>
        </p:nvSpPr>
        <p:spPr>
          <a:xfrm>
            <a:off x="457200" y="274638"/>
            <a:ext cx="8229600" cy="6202362"/>
          </a:xfrm>
        </p:spPr>
        <p:txBody>
          <a:bodyPr/>
          <a:lstStyle/>
          <a:p>
            <a:r>
              <a:rPr lang="en-US" dirty="0" smtClean="0"/>
              <a:t>Question: </a:t>
            </a:r>
            <a:br>
              <a:rPr lang="en-US" dirty="0" smtClean="0"/>
            </a:br>
            <a:r>
              <a:rPr lang="en-US" dirty="0" smtClean="0"/>
              <a:t/>
            </a:r>
            <a:br>
              <a:rPr lang="en-US" dirty="0" smtClean="0"/>
            </a:br>
            <a:r>
              <a:rPr lang="en-US" dirty="0" smtClean="0"/>
              <a:t>Where do rights come from? Are they granted by the king? Or are they innate within the individual?</a:t>
            </a:r>
            <a:br>
              <a:rPr lang="en-US" dirty="0" smtClean="0"/>
            </a:br>
            <a:r>
              <a:rPr lang="en-US" dirty="0" smtClean="0"/>
              <a:t/>
            </a:r>
            <a:br>
              <a:rPr lang="en-US" dirty="0" smtClean="0"/>
            </a:br>
            <a:r>
              <a:rPr lang="en-US" dirty="0" smtClean="0"/>
              <a:t>Obviously, the latter.</a:t>
            </a: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First Treatise is followed by the second which offers a replacement for divine right.</a:t>
            </a:r>
            <a:endParaRPr lang="en-US"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3"/>
          <p:cNvSpPr>
            <a:spLocks noGrp="1"/>
          </p:cNvSpPr>
          <p:nvPr>
            <p:ph type="title"/>
          </p:nvPr>
        </p:nvSpPr>
        <p:spPr>
          <a:xfrm>
            <a:off x="457200" y="274638"/>
            <a:ext cx="8229600" cy="6202362"/>
          </a:xfrm>
        </p:spPr>
        <p:txBody>
          <a:bodyPr/>
          <a:lstStyle/>
          <a:p>
            <a:r>
              <a:rPr lang="en-US" dirty="0" smtClean="0"/>
              <a:t>The Second Treatise on Government</a:t>
            </a:r>
            <a:br>
              <a:rPr lang="en-US" dirty="0" smtClean="0"/>
            </a:br>
            <a:r>
              <a:rPr lang="en-US" dirty="0" smtClean="0"/>
              <a:t/>
            </a:r>
            <a:br>
              <a:rPr lang="en-US" dirty="0" smtClean="0"/>
            </a:br>
            <a:r>
              <a:rPr lang="en-US" dirty="0" smtClean="0"/>
              <a:t>Written by John Locke to provide a theoretical foundation for the new justification for governmental power.</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pPr eaLnBrk="1" hangingPunct="1"/>
            <a:r>
              <a:rPr lang="en-US" dirty="0" smtClean="0"/>
              <a:t>Principles of Natural Rights</a:t>
            </a:r>
          </a:p>
        </p:txBody>
      </p:sp>
      <p:sp>
        <p:nvSpPr>
          <p:cNvPr id="64515" name="Content Placeholder 2"/>
          <p:cNvSpPr>
            <a:spLocks noGrp="1"/>
          </p:cNvSpPr>
          <p:nvPr>
            <p:ph idx="1"/>
          </p:nvPr>
        </p:nvSpPr>
        <p:spPr/>
        <p:txBody>
          <a:bodyPr/>
          <a:lstStyle/>
          <a:p>
            <a:pPr eaLnBrk="1" hangingPunct="1">
              <a:buNone/>
            </a:pPr>
            <a:r>
              <a:rPr lang="en-US" dirty="0" smtClean="0"/>
              <a:t>People are </a:t>
            </a:r>
            <a:r>
              <a:rPr lang="en-US" dirty="0" err="1" smtClean="0"/>
              <a:t>are</a:t>
            </a:r>
            <a:r>
              <a:rPr lang="en-US" dirty="0" smtClean="0"/>
              <a:t> born free and equal in the state of nature.</a:t>
            </a:r>
          </a:p>
          <a:p>
            <a:pPr eaLnBrk="1" hangingPunct="1">
              <a:buNone/>
            </a:pPr>
            <a:r>
              <a:rPr lang="en-US" dirty="0" smtClean="0"/>
              <a:t>People are rational.</a:t>
            </a:r>
          </a:p>
          <a:p>
            <a:pPr eaLnBrk="1" hangingPunct="1">
              <a:buNone/>
            </a:pPr>
            <a:r>
              <a:rPr lang="en-US" dirty="0" smtClean="0"/>
              <a:t>They possess rights which begin with possession of their lives.</a:t>
            </a:r>
          </a:p>
          <a:p>
            <a:pPr eaLnBrk="1" hangingPunct="1">
              <a:buNone/>
            </a:pPr>
            <a:r>
              <a:rPr lang="en-US" dirty="0" smtClean="0"/>
              <a:t>By freely mixing labor with raw materials, they create property.</a:t>
            </a:r>
          </a:p>
          <a:p>
            <a:pPr eaLnBrk="1" hangingPunct="1">
              <a:buNone/>
            </a:pPr>
            <a:r>
              <a:rPr lang="en-US" dirty="0" smtClean="0"/>
              <a:t>They have a right to this property.</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pPr eaLnBrk="1" hangingPunct="1"/>
            <a:r>
              <a:rPr lang="en-US" dirty="0" smtClean="0"/>
              <a:t>Principles of Natural Rights, cont.</a:t>
            </a:r>
          </a:p>
        </p:txBody>
      </p:sp>
      <p:sp>
        <p:nvSpPr>
          <p:cNvPr id="65539" name="Content Placeholder 2"/>
          <p:cNvSpPr>
            <a:spLocks noGrp="1"/>
          </p:cNvSpPr>
          <p:nvPr>
            <p:ph idx="1"/>
          </p:nvPr>
        </p:nvSpPr>
        <p:spPr/>
        <p:txBody>
          <a:bodyPr/>
          <a:lstStyle/>
          <a:p>
            <a:pPr eaLnBrk="1" hangingPunct="1">
              <a:buNone/>
            </a:pPr>
            <a:r>
              <a:rPr lang="en-US" dirty="0" smtClean="0"/>
              <a:t>Rights are insecure in the state of nature.</a:t>
            </a:r>
          </a:p>
          <a:p>
            <a:pPr eaLnBrk="1" hangingPunct="1">
              <a:buNone/>
            </a:pPr>
            <a:r>
              <a:rPr lang="en-US" dirty="0" smtClean="0"/>
              <a:t>It is rational to consent to form an association, a government, for mutual security.</a:t>
            </a:r>
          </a:p>
          <a:p>
            <a:pPr eaLnBrk="1" hangingPunct="1">
              <a:buNone/>
            </a:pPr>
            <a:r>
              <a:rPr lang="en-US" dirty="0" smtClean="0"/>
              <a:t>Some property, in the form of taxes, and some lives, in the defense of the group, can be sacrificed in order to secure greater rights.</a:t>
            </a:r>
          </a:p>
          <a:p>
            <a:pPr eaLnBrk="1" hangingPunct="1">
              <a:buNone/>
            </a:pPr>
            <a:r>
              <a:rPr lang="en-US" dirty="0" smtClean="0"/>
              <a:t>If the government no longer secures these rights, it can be replaced.</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274638"/>
            <a:ext cx="8229600" cy="5897562"/>
          </a:xfrm>
        </p:spPr>
        <p:txBody>
          <a:bodyPr/>
          <a:lstStyle/>
          <a:p>
            <a:r>
              <a:rPr lang="en-US" dirty="0" smtClean="0"/>
              <a:t>What is </a:t>
            </a:r>
            <a:r>
              <a:rPr lang="en-US" dirty="0" smtClean="0">
                <a:hlinkClick r:id="rId2"/>
              </a:rPr>
              <a:t>the State of Nature</a:t>
            </a:r>
            <a:r>
              <a:rPr lang="en-US" dirty="0" smtClean="0"/>
              <a:t>?</a:t>
            </a:r>
            <a:br>
              <a:rPr lang="en-US" dirty="0" smtClean="0"/>
            </a:br>
            <a:r>
              <a:rPr lang="en-US" dirty="0" smtClean="0"/>
              <a:t/>
            </a:r>
            <a:br>
              <a:rPr lang="en-US" dirty="0" smtClean="0"/>
            </a:br>
            <a:r>
              <a:rPr lang="en-US" dirty="0" smtClean="0"/>
              <a:t> “the hypothetical condition of humanity before the </a:t>
            </a:r>
            <a:r>
              <a:rPr lang="en-US" dirty="0" smtClean="0">
                <a:hlinkClick r:id="rId3" action="ppaction://hlinkfile" tooltip="Sovereign state"/>
              </a:rPr>
              <a:t>state</a:t>
            </a:r>
            <a:r>
              <a:rPr lang="en-US" dirty="0" smtClean="0"/>
              <a:t>'s foundation.”</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274638"/>
            <a:ext cx="8229600" cy="6049962"/>
          </a:xfrm>
        </p:spPr>
        <p:txBody>
          <a:bodyPr/>
          <a:lstStyle/>
          <a:p>
            <a:r>
              <a:rPr lang="en-US" dirty="0" smtClean="0"/>
              <a:t>It is an example of </a:t>
            </a:r>
            <a:br>
              <a:rPr lang="en-US" dirty="0" smtClean="0"/>
            </a:br>
            <a:r>
              <a:rPr lang="en-US" dirty="0" smtClean="0"/>
              <a:t>Social Contract Theory</a:t>
            </a:r>
            <a:br>
              <a:rPr lang="en-US" dirty="0" smtClean="0"/>
            </a:br>
            <a:r>
              <a:rPr lang="en-US" dirty="0" smtClean="0"/>
              <a:t/>
            </a:r>
            <a:br>
              <a:rPr lang="en-US" dirty="0" smtClean="0"/>
            </a:br>
            <a:r>
              <a:rPr lang="en-US" dirty="0" smtClean="0"/>
              <a:t>Government is a contract. People agree to form a government in order to secure rights otherwise insecure in the state of nature</a:t>
            </a: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274638"/>
            <a:ext cx="8229600" cy="6049962"/>
          </a:xfrm>
        </p:spPr>
        <p:txBody>
          <a:bodyPr/>
          <a:lstStyle/>
          <a:p>
            <a:r>
              <a:rPr lang="en-US" dirty="0" smtClean="0"/>
              <a:t>It is used to justify the establishment of government.</a:t>
            </a:r>
            <a:br>
              <a:rPr lang="en-US" dirty="0" smtClean="0"/>
            </a:br>
            <a:r>
              <a:rPr lang="en-US" dirty="0" smtClean="0"/>
              <a:t/>
            </a:r>
            <a:br>
              <a:rPr lang="en-US" dirty="0" smtClean="0"/>
            </a:br>
            <a:r>
              <a:rPr lang="en-US" dirty="0" smtClean="0"/>
              <a:t>It is rational for people to develop a mechanism for securing their rights – their life liberty and property.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3 - It concludes by establishing that the colonies are now independent states, but it is unclear about whether they are a single nation or a collection of sovereign entities.</a:t>
            </a:r>
            <a:endParaRPr lang="en-US"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274638"/>
            <a:ext cx="8229600" cy="6049962"/>
          </a:xfrm>
        </p:spPr>
        <p:txBody>
          <a:bodyPr/>
          <a:lstStyle/>
          <a:p>
            <a:r>
              <a:rPr lang="en-US" dirty="0" smtClean="0">
                <a:hlinkClick r:id="rId2"/>
              </a:rPr>
              <a:t>Thomas Hobbes </a:t>
            </a:r>
            <a:r>
              <a:rPr lang="da-DK" dirty="0" smtClean="0"/>
              <a:t>(1588 – 1679) </a:t>
            </a:r>
            <a:r>
              <a:rPr lang="en-US" dirty="0" smtClean="0"/>
              <a:t>had speculated that the state of nature was a state of perpetual war of all against all.</a:t>
            </a:r>
            <a:br>
              <a:rPr lang="en-US" dirty="0" smtClean="0"/>
            </a:br>
            <a:r>
              <a:rPr lang="en-US" dirty="0" smtClean="0"/>
              <a:t/>
            </a:r>
            <a:br>
              <a:rPr lang="en-US" dirty="0" smtClean="0"/>
            </a:br>
            <a:r>
              <a:rPr lang="en-US" dirty="0" smtClean="0"/>
              <a:t>Life without government was “solitary, poor, nasty, brutish, and short.” </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457200" y="274638"/>
            <a:ext cx="8229600" cy="6049962"/>
          </a:xfrm>
        </p:spPr>
        <p:txBody>
          <a:bodyPr/>
          <a:lstStyle/>
          <a:p>
            <a:r>
              <a:rPr lang="en-US" dirty="0" smtClean="0"/>
              <a:t>Hobbes lived during the British Civil Wars of the 17</a:t>
            </a:r>
            <a:r>
              <a:rPr lang="en-US" baseline="30000" dirty="0" smtClean="0"/>
              <a:t>th</a:t>
            </a:r>
            <a:r>
              <a:rPr lang="en-US" dirty="0" smtClean="0"/>
              <a:t> Century. </a:t>
            </a:r>
            <a:br>
              <a:rPr lang="en-US" dirty="0" smtClean="0"/>
            </a:br>
            <a:r>
              <a:rPr lang="en-US" dirty="0" smtClean="0"/>
              <a:t/>
            </a:r>
            <a:br>
              <a:rPr lang="en-US" dirty="0" smtClean="0"/>
            </a:br>
            <a:r>
              <a:rPr lang="en-US" dirty="0" smtClean="0"/>
              <a:t>People had to leave the state of nature in order to escape the perpetual violence of the state of nature. Government involved a permanent loss of individual autonomy. </a:t>
            </a: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274638"/>
            <a:ext cx="8229600" cy="6049962"/>
          </a:xfrm>
        </p:spPr>
        <p:txBody>
          <a:bodyPr/>
          <a:lstStyle/>
          <a:p>
            <a:r>
              <a:rPr lang="en-US" dirty="0" smtClean="0"/>
              <a:t>His principle work: </a:t>
            </a:r>
            <a:r>
              <a:rPr lang="en-US" dirty="0" smtClean="0">
                <a:hlinkClick r:id="rId2"/>
              </a:rPr>
              <a:t/>
            </a:r>
            <a:br>
              <a:rPr lang="en-US" dirty="0" smtClean="0">
                <a:hlinkClick r:id="rId2"/>
              </a:rPr>
            </a:br>
            <a:r>
              <a:rPr lang="en-US" dirty="0" smtClean="0">
                <a:hlinkClick r:id="rId2"/>
              </a:rPr>
              <a:t/>
            </a:r>
            <a:br>
              <a:rPr lang="en-US" dirty="0" smtClean="0">
                <a:hlinkClick r:id="rId2"/>
              </a:rPr>
            </a:br>
            <a:r>
              <a:rPr lang="en-US" dirty="0" smtClean="0">
                <a:hlinkClick r:id="rId2"/>
              </a:rPr>
              <a:t>The Leviathan</a:t>
            </a:r>
            <a:r>
              <a:rPr lang="en-US" dirty="0" smtClean="0"/>
              <a:t>. (</a:t>
            </a:r>
            <a:r>
              <a:rPr lang="en-US" dirty="0" smtClean="0">
                <a:hlinkClick r:id="rId3"/>
              </a:rPr>
              <a:t>text</a:t>
            </a:r>
            <a:r>
              <a:rPr lang="en-US" dirty="0" smtClean="0"/>
              <a:t>)</a:t>
            </a:r>
            <a:br>
              <a:rPr lang="en-US" dirty="0" smtClean="0"/>
            </a:br>
            <a:r>
              <a:rPr lang="en-US" dirty="0" smtClean="0"/>
              <a:t/>
            </a:r>
            <a:br>
              <a:rPr lang="en-US" dirty="0" smtClean="0"/>
            </a:br>
            <a:r>
              <a:rPr lang="en-US" dirty="0" smtClean="0"/>
              <a:t>An early example of social contract theory. Only a strong central government control the violence inevitable in the state of nature.</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457200" y="274638"/>
            <a:ext cx="8229600" cy="6049962"/>
          </a:xfrm>
        </p:spPr>
        <p:txBody>
          <a:bodyPr/>
          <a:lstStyle/>
          <a:p>
            <a:r>
              <a:rPr lang="en-US" dirty="0" smtClean="0"/>
              <a:t>John Locke did not consider the state of nature to be constantly violent, but he thought people would be subject to the theft of property.</a:t>
            </a: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049962"/>
          </a:xfrm>
        </p:spPr>
        <p:txBody>
          <a:bodyPr/>
          <a:lstStyle/>
          <a:p>
            <a:r>
              <a:rPr lang="en-US" dirty="0" smtClean="0"/>
              <a:t>In the state of nature, people have possession of their lives, are free to engage in labor, which creates property, which they are entitled to. But possession of property is not secure. Forming into groups allows for mutual security.</a:t>
            </a: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457200" y="274638"/>
            <a:ext cx="8229600" cy="6126162"/>
          </a:xfrm>
        </p:spPr>
        <p:txBody>
          <a:bodyPr/>
          <a:lstStyle/>
          <a:p>
            <a:r>
              <a:rPr lang="en-US" dirty="0" smtClean="0"/>
              <a:t>As applied to government, natural law suggests that individuals posses certain natural (unalienable) rights that can only be surrendered for the purpose of security or to pursue the common good.</a:t>
            </a: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457200" y="274638"/>
            <a:ext cx="8229600" cy="5973762"/>
          </a:xfrm>
        </p:spPr>
        <p:txBody>
          <a:bodyPr/>
          <a:lstStyle/>
          <a:p>
            <a:r>
              <a:rPr lang="en-US" dirty="0" smtClean="0"/>
              <a:t>One must give up a little freedom (in the form of taxes and willingness to fight) in order to secure greater freedoms.</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457200" y="274638"/>
            <a:ext cx="8229600" cy="5973762"/>
          </a:xfrm>
        </p:spPr>
        <p:txBody>
          <a:bodyPr/>
          <a:lstStyle/>
          <a:p>
            <a:r>
              <a:rPr lang="en-US" dirty="0" smtClean="0"/>
              <a:t>He also argued that a neutral governing institution is necessary in order to establish a system of justice. </a:t>
            </a: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It is also argued that a governing entity is required in order to provide “public goods,” which are goods that no private producer has an incentive to provide.</a:t>
            </a:r>
            <a:endParaRPr lang="en-US"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457200" y="274638"/>
            <a:ext cx="8229600" cy="6126162"/>
          </a:xfrm>
        </p:spPr>
        <p:txBody>
          <a:bodyPr/>
          <a:lstStyle/>
          <a:p>
            <a:r>
              <a:rPr lang="en-US" dirty="0" smtClean="0"/>
              <a:t>To assert natural rights is to deny the divine right of the monarch, which is treason. </a:t>
            </a:r>
            <a:r>
              <a:rPr lang="en-US" dirty="0"/>
              <a:t/>
            </a:r>
            <a:br>
              <a:rPr lang="en-US" dirty="0"/>
            </a:br>
            <a:r>
              <a:rPr lang="en-US" dirty="0"/>
              <a:t/>
            </a:r>
            <a:br>
              <a:rPr lang="en-US" dirty="0"/>
            </a:br>
            <a:r>
              <a:rPr lang="en-US" dirty="0"/>
              <a:t>That is why it is important to note that these are written after the Glorious Revolution and the signing of the English Bill of Rights.</a:t>
            </a: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Note: The Declaration of Independence is not a constitution. It does not establish a system of government. But the authors of the document would create a confederacy under the Articles of Confederation.</a:t>
            </a:r>
            <a:br>
              <a:rPr lang="en-US" sz="4000" dirty="0" smtClean="0"/>
            </a:br>
            <a:r>
              <a:rPr lang="en-US" sz="4000" dirty="0" smtClean="0"/>
              <a:t/>
            </a:r>
            <a:br>
              <a:rPr lang="en-US" sz="4000" dirty="0" smtClean="0"/>
            </a:br>
            <a:r>
              <a:rPr lang="en-US" sz="4000" dirty="0" smtClean="0"/>
              <a:t>We will cover that document in the next set of slides.</a:t>
            </a:r>
            <a:endParaRPr lang="en-US" sz="4000" dirty="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work, along with the Second Treatise, was written in the 1680s during the reign of James II and published anonymously in 1689 after he left the crown. </a:t>
            </a:r>
            <a:endParaRPr lang="en-US" dirty="0"/>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74638"/>
            <a:ext cx="8229600" cy="6126162"/>
          </a:xfrm>
        </p:spPr>
        <p:txBody>
          <a:bodyPr/>
          <a:lstStyle/>
          <a:p>
            <a:r>
              <a:rPr lang="en-US" dirty="0" smtClean="0"/>
              <a:t/>
            </a:r>
            <a:br>
              <a:rPr lang="en-US" dirty="0" smtClean="0"/>
            </a:br>
            <a:r>
              <a:rPr lang="en-US" dirty="0" smtClean="0"/>
              <a:t>The concept of natural law had early supporters. </a:t>
            </a:r>
            <a:br>
              <a:rPr lang="en-US" dirty="0" smtClean="0"/>
            </a:br>
            <a:r>
              <a:rPr lang="en-US" dirty="0" smtClean="0"/>
              <a:t/>
            </a:r>
            <a:br>
              <a:rPr lang="en-US" dirty="0" smtClean="0"/>
            </a:br>
            <a:r>
              <a:rPr lang="en-US" dirty="0" smtClean="0">
                <a:hlinkClick r:id="rId2"/>
              </a:rPr>
              <a:t>The Stoics</a:t>
            </a:r>
            <a:r>
              <a:rPr lang="en-US" dirty="0" smtClean="0"/>
              <a:t/>
            </a:r>
            <a:br>
              <a:rPr lang="en-US" dirty="0" smtClean="0"/>
            </a:br>
            <a:r>
              <a:rPr lang="en-US" dirty="0" smtClean="0">
                <a:hlinkClick r:id="rId3"/>
              </a:rPr>
              <a:t>Thomas Aquinas</a:t>
            </a:r>
            <a:r>
              <a:rPr lang="en-US" dirty="0" smtClean="0"/>
              <a:t/>
            </a:r>
            <a:br>
              <a:rPr lang="en-US" dirty="0" smtClean="0"/>
            </a:br>
            <a:endParaRPr lang="en-US" dirty="0" smtClean="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274638"/>
            <a:ext cx="8229600" cy="6126162"/>
          </a:xfrm>
        </p:spPr>
        <p:txBody>
          <a:bodyPr/>
          <a:lstStyle/>
          <a:p>
            <a:r>
              <a:rPr lang="en-US" dirty="0" smtClean="0"/>
              <a:t>Basic Premise of Natural Law</a:t>
            </a:r>
            <a:br>
              <a:rPr lang="en-US" dirty="0" smtClean="0"/>
            </a:br>
            <a:r>
              <a:rPr lang="en-US" dirty="0" smtClean="0"/>
              <a:t/>
            </a:r>
            <a:br>
              <a:rPr lang="en-US" dirty="0" smtClean="0"/>
            </a:br>
            <a:r>
              <a:rPr lang="en-US" dirty="0" smtClean="0"/>
              <a:t>The universe is governed by reasonable, rational laws, humans have the capacity to reason, meaning they can understand these laws. </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57200" y="274638"/>
            <a:ext cx="8229600" cy="5973762"/>
          </a:xfrm>
        </p:spPr>
        <p:txBody>
          <a:bodyPr/>
          <a:lstStyle/>
          <a:p>
            <a:r>
              <a:rPr lang="en-US" dirty="0" smtClean="0"/>
              <a:t>John Locke adds to this theory by applying man’s capacity to reason to the question of how governments evolved. </a:t>
            </a:r>
            <a:br>
              <a:rPr lang="en-US" dirty="0" smtClean="0"/>
            </a:br>
            <a:r>
              <a:rPr lang="en-US" dirty="0" smtClean="0"/>
              <a:t/>
            </a:r>
            <a:br>
              <a:rPr lang="en-US" dirty="0" smtClean="0"/>
            </a:br>
            <a:r>
              <a:rPr lang="en-US" dirty="0" smtClean="0"/>
              <a:t>Because doing so, in the state of nature, was reasonable.</a:t>
            </a: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But it adds a philosophical problem: </a:t>
            </a:r>
            <a:br>
              <a:rPr lang="en-US" dirty="0" smtClean="0"/>
            </a:br>
            <a:r>
              <a:rPr lang="en-US" dirty="0" smtClean="0"/>
              <a:t/>
            </a:r>
            <a:br>
              <a:rPr lang="en-US" dirty="0" smtClean="0"/>
            </a:br>
            <a:r>
              <a:rPr lang="en-US" dirty="0" smtClean="0"/>
              <a:t>If we all have natural (unalienable) rights, what gives anyone authority over the others? </a:t>
            </a:r>
            <a:endParaRPr lang="en-US" dirty="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lstStyle/>
          <a:p>
            <a:r>
              <a:rPr lang="en-US" dirty="0" smtClean="0"/>
              <a:t>Consent.</a:t>
            </a:r>
            <a:br>
              <a:rPr lang="en-US" dirty="0" smtClean="0"/>
            </a:br>
            <a:r>
              <a:rPr lang="en-US" dirty="0" smtClean="0"/>
              <a:t/>
            </a:r>
            <a:br>
              <a:rPr lang="en-US" dirty="0" smtClean="0"/>
            </a:br>
            <a:r>
              <a:rPr lang="en-US" dirty="0" smtClean="0"/>
              <a:t>The concept of the consent of the governed is tied into the concept of the natural rights of the individual. The former is required by the latter.</a:t>
            </a:r>
            <a:endParaRPr lang="en-US" dirty="0"/>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57200"/>
            <a:ext cx="8229600" cy="5867400"/>
          </a:xfrm>
        </p:spPr>
        <p:txBody>
          <a:bodyPr rtlCol="0">
            <a:normAutofit/>
          </a:bodyPr>
          <a:lstStyle/>
          <a:p>
            <a:pPr eaLnBrk="1" fontAlgn="auto" hangingPunct="1">
              <a:spcAft>
                <a:spcPts val="0"/>
              </a:spcAft>
              <a:defRPr/>
            </a:pPr>
            <a:r>
              <a:rPr lang="en-US" dirty="0" smtClean="0"/>
              <a:t>Locke’s argument is the heart of the </a:t>
            </a:r>
            <a:r>
              <a:rPr lang="en-US" dirty="0" smtClean="0">
                <a:hlinkClick r:id="rId2"/>
              </a:rPr>
              <a:t>Declaration of Independence</a:t>
            </a:r>
            <a:endParaRPr lang="en-US" dirty="0" smtClean="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Second Continental Congress</a:t>
            </a:r>
            <a:endParaRPr lang="en-US"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3"/>
          <p:cNvSpPr>
            <a:spLocks noGrp="1"/>
          </p:cNvSpPr>
          <p:nvPr>
            <p:ph type="title"/>
          </p:nvPr>
        </p:nvSpPr>
        <p:spPr>
          <a:xfrm>
            <a:off x="457200" y="274638"/>
            <a:ext cx="8229600" cy="6202362"/>
          </a:xfrm>
        </p:spPr>
        <p:txBody>
          <a:bodyPr/>
          <a:lstStyle/>
          <a:p>
            <a:r>
              <a:rPr lang="en-US" dirty="0" smtClean="0"/>
              <a:t>This makes the American governmental system unique. It is explicitly based on the idea that people have unalienable rights and that the purpose of government is to secure these rights.</a:t>
            </a:r>
            <a:br>
              <a:rPr lang="en-US" dirty="0" smtClean="0"/>
            </a:br>
            <a:r>
              <a:rPr lang="en-US" dirty="0" smtClean="0"/>
              <a:t/>
            </a:r>
            <a:br>
              <a:rPr lang="en-US" dirty="0" smtClean="0"/>
            </a:br>
            <a:r>
              <a:rPr lang="en-US" sz="2400" dirty="0" smtClean="0"/>
              <a:t>(</a:t>
            </a:r>
            <a:r>
              <a:rPr lang="en-US" sz="2400" dirty="0" smtClean="0">
                <a:hlinkClick r:id="rId2"/>
              </a:rPr>
              <a:t>The Rights of Englishmen</a:t>
            </a:r>
            <a:r>
              <a:rPr lang="en-US" sz="2400" dirty="0" smtClean="0"/>
              <a:t>)</a:t>
            </a: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3"/>
          <p:cNvSpPr>
            <a:spLocks noGrp="1"/>
          </p:cNvSpPr>
          <p:nvPr>
            <p:ph type="title"/>
          </p:nvPr>
        </p:nvSpPr>
        <p:spPr>
          <a:xfrm>
            <a:off x="457200" y="274638"/>
            <a:ext cx="8229600" cy="6202362"/>
          </a:xfrm>
        </p:spPr>
        <p:txBody>
          <a:bodyPr/>
          <a:lstStyle/>
          <a:p>
            <a:r>
              <a:rPr lang="en-US" dirty="0" smtClean="0">
                <a:hlinkClick r:id="rId2"/>
              </a:rPr>
              <a:t>Here is a link to the text</a:t>
            </a:r>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key question then will be to determine what type of constitutional system would best secure the unalienable rights.</a:t>
            </a:r>
            <a:br>
              <a:rPr lang="en-US" dirty="0" smtClean="0"/>
            </a:br>
            <a:r>
              <a:rPr lang="en-US" dirty="0" smtClean="0"/>
              <a:t/>
            </a:r>
            <a:br>
              <a:rPr lang="en-US" dirty="0" smtClean="0"/>
            </a:br>
            <a:r>
              <a:rPr lang="en-US" dirty="0" smtClean="0"/>
              <a:t>Soon enough we will explore the various merits of the Articles of Confederation versus the Constitution.</a:t>
            </a:r>
            <a:endParaRPr lang="en-US" dirty="0"/>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3"/>
          <p:cNvSpPr>
            <a:spLocks noGrp="1"/>
          </p:cNvSpPr>
          <p:nvPr>
            <p:ph type="title"/>
          </p:nvPr>
        </p:nvSpPr>
        <p:spPr>
          <a:xfrm>
            <a:off x="457200" y="274638"/>
            <a:ext cx="8229600" cy="6202362"/>
          </a:xfrm>
        </p:spPr>
        <p:txBody>
          <a:bodyPr/>
          <a:lstStyle/>
          <a:p>
            <a:r>
              <a:rPr lang="en-US" dirty="0" smtClean="0"/>
              <a:t>The argument in the Declaration of Independence has three parts.</a:t>
            </a: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3"/>
          <p:cNvSpPr>
            <a:spLocks noGrp="1"/>
          </p:cNvSpPr>
          <p:nvPr>
            <p:ph type="title"/>
          </p:nvPr>
        </p:nvSpPr>
        <p:spPr>
          <a:xfrm>
            <a:off x="457200" y="274638"/>
            <a:ext cx="8229600" cy="6202362"/>
          </a:xfrm>
        </p:spPr>
        <p:txBody>
          <a:bodyPr/>
          <a:lstStyle/>
          <a:p>
            <a:r>
              <a:rPr lang="en-US" dirty="0" smtClean="0"/>
              <a:t>The first restates Locke’s </a:t>
            </a:r>
            <a:br>
              <a:rPr lang="en-US" dirty="0" smtClean="0"/>
            </a:br>
            <a:r>
              <a:rPr lang="en-US" dirty="0" smtClean="0"/>
              <a:t>argument for natural rights.</a:t>
            </a: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2800" i="1" dirty="0" smtClean="0"/>
              <a:t>We hold these truths to be self-evident. That all men are created equal; that they are endowed by their Creator with certain unalienable rights; that among these are life, liberty, and the pursuit of happiness; that, to secure these rights, governments are instituted among men, deriving their just powers from the consent of the governed; that whenever any form of government becomes destructive of these ends, it is the right of the people to alter or to abolish it, and to institute new government, laying its foundation on such principles, and organizing its powers in such form, as to them shall seem most likely to effect their safety and happiness.</a:t>
            </a:r>
            <a:endParaRPr lang="en-US" sz="2800" dirty="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3"/>
          <p:cNvSpPr>
            <a:spLocks noGrp="1"/>
          </p:cNvSpPr>
          <p:nvPr>
            <p:ph type="title"/>
          </p:nvPr>
        </p:nvSpPr>
        <p:spPr>
          <a:xfrm>
            <a:off x="457200" y="274638"/>
            <a:ext cx="8229600" cy="6202362"/>
          </a:xfrm>
        </p:spPr>
        <p:txBody>
          <a:bodyPr/>
          <a:lstStyle/>
          <a:p>
            <a:r>
              <a:rPr lang="en-US" dirty="0" smtClean="0"/>
              <a:t>The second part makes the case that the King of England was attempting to establish a tyranny by consolidating control over colonial legislative, executive and judicial powers. </a:t>
            </a: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colonists complaints against King George III were very similar the complaints the British Parliament had against Charles I.</a:t>
            </a:r>
            <a:endParaRPr lang="en-US"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Examples of accusations</a:t>
            </a:r>
            <a:endParaRPr lang="en-US" dirty="0"/>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pPr algn="l"/>
            <a:r>
              <a:rPr lang="en-US" sz="2800" dirty="0" smtClean="0"/>
              <a:t>Legislative Usurpation: </a:t>
            </a:r>
            <a:r>
              <a:rPr lang="en-US" sz="2800" i="1" cap="small" dirty="0" smtClean="0"/>
              <a:t>He has dissolved Representative Houses repeatedly, for opposing with manly Firmness his Invasions on the Rights of the People.</a:t>
            </a:r>
            <a:br>
              <a:rPr lang="en-US" sz="2800" i="1" cap="small" dirty="0" smtClean="0"/>
            </a:br>
            <a:r>
              <a:rPr lang="en-US" sz="2800" i="1" cap="small" dirty="0" smtClean="0"/>
              <a:t/>
            </a:r>
            <a:br>
              <a:rPr lang="en-US" sz="2800" i="1" cap="small" dirty="0" smtClean="0"/>
            </a:br>
            <a:r>
              <a:rPr lang="en-US" sz="2800" dirty="0" smtClean="0"/>
              <a:t>Executive Usurpation: </a:t>
            </a:r>
            <a:r>
              <a:rPr lang="en-US" sz="2800" i="1" cap="small" dirty="0" smtClean="0"/>
              <a:t>He has erected a Multitude of new Offices, and sent hither Swarms of Officers to harass our People, and eat out their Substance.</a:t>
            </a:r>
            <a:br>
              <a:rPr lang="en-US" sz="2800" i="1" cap="small" dirty="0" smtClean="0"/>
            </a:br>
            <a:r>
              <a:rPr lang="en-US" sz="2800" i="1" cap="small" dirty="0" smtClean="0"/>
              <a:t/>
            </a:r>
            <a:br>
              <a:rPr lang="en-US" sz="2800" i="1" cap="small" dirty="0" smtClean="0"/>
            </a:br>
            <a:r>
              <a:rPr lang="en-US" sz="2800" dirty="0" smtClean="0"/>
              <a:t>Judicial Usurpation: </a:t>
            </a:r>
            <a:r>
              <a:rPr lang="en-US" sz="2800" i="1" cap="small" dirty="0" smtClean="0"/>
              <a:t>He has made Judges dependent on his Will alone, for the Tenure of their Offices, and Amount and Payment of their Salaries.</a:t>
            </a:r>
            <a:br>
              <a:rPr lang="en-US" sz="2800" i="1" cap="small" dirty="0" smtClean="0"/>
            </a:br>
            <a:endParaRPr lang="en-US" sz="2800" dirty="0"/>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Here is a list of the grievances and the events which led to them</a:t>
            </a:r>
            <a:endParaRPr lang="en-US" dirty="0"/>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3"/>
          <p:cNvSpPr>
            <a:spLocks noGrp="1"/>
          </p:cNvSpPr>
          <p:nvPr>
            <p:ph type="title"/>
          </p:nvPr>
        </p:nvSpPr>
        <p:spPr>
          <a:xfrm>
            <a:off x="457200" y="274638"/>
            <a:ext cx="8229600" cy="6202362"/>
          </a:xfrm>
        </p:spPr>
        <p:txBody>
          <a:bodyPr/>
          <a:lstStyle/>
          <a:p>
            <a:r>
              <a:rPr lang="en-US" dirty="0" smtClean="0"/>
              <a:t>The third part concludes that the king has demonstrated that he in unfit to be the ruler of a free people and the colonies are now free and independent states. </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But the terminology is ambiguous. We are not clear whether the term “The United States of America” is a single proper noun or a description of a relationship among sovereign nations.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Now for some history</a:t>
            </a:r>
            <a:endParaRPr lang="en-US" dirty="0"/>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It is argued that this was due to the suspicion many had about the abuses that might occur whenever government power was nationalized</a:t>
            </a:r>
            <a:endParaRPr lang="en-US"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a:xfrm>
            <a:off x="457200" y="274638"/>
            <a:ext cx="8229600" cy="6049962"/>
          </a:xfrm>
        </p:spPr>
        <p:txBody>
          <a:bodyPr/>
          <a:lstStyle/>
          <a:p>
            <a:r>
              <a:rPr lang="en-US" dirty="0" smtClean="0"/>
              <a:t>Next week we begin discussing constitutions. Their significance and the nature of American Constitutions.</a:t>
            </a: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457200" y="274638"/>
            <a:ext cx="8229600" cy="6126162"/>
          </a:xfrm>
        </p:spPr>
        <p:txBody>
          <a:bodyPr/>
          <a:lstStyle/>
          <a:p>
            <a:pPr eaLnBrk="1" hangingPunct="1"/>
            <a:r>
              <a:rPr lang="en-US" sz="3200" dirty="0" smtClean="0"/>
              <a:t>What is a Constitution?</a:t>
            </a:r>
            <a:br>
              <a:rPr lang="en-US" sz="3200" dirty="0" smtClean="0"/>
            </a:br>
            <a:r>
              <a:rPr lang="en-US" sz="3200" dirty="0" smtClean="0"/>
              <a:t/>
            </a:r>
            <a:br>
              <a:rPr lang="en-US" sz="3200" dirty="0" smtClean="0"/>
            </a:br>
            <a:r>
              <a:rPr lang="en-US" sz="3200" dirty="0" smtClean="0"/>
              <a:t>A set of rules for a government that articulate its powers and functions, and establishes its institutions, principles, structures and procedures. It also establishes its relationship with the general population by clearly stating its limits and the rights of the people.</a:t>
            </a: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a:xfrm>
            <a:off x="457200" y="274638"/>
            <a:ext cx="8229600" cy="5973762"/>
          </a:xfrm>
        </p:spPr>
        <p:txBody>
          <a:bodyPr/>
          <a:lstStyle/>
          <a:p>
            <a:r>
              <a:rPr lang="en-US" dirty="0" smtClean="0"/>
              <a:t>We will look over these three:</a:t>
            </a:r>
            <a:r>
              <a:rPr lang="en-US" dirty="0" smtClean="0">
                <a:hlinkClick r:id="rId2"/>
              </a:rPr>
              <a:t/>
            </a:r>
            <a:br>
              <a:rPr lang="en-US" dirty="0" smtClean="0">
                <a:hlinkClick r:id="rId2"/>
              </a:rPr>
            </a:br>
            <a:r>
              <a:rPr lang="en-US" dirty="0" smtClean="0">
                <a:hlinkClick r:id="rId2"/>
              </a:rPr>
              <a:t/>
            </a:r>
            <a:br>
              <a:rPr lang="en-US" dirty="0" smtClean="0">
                <a:hlinkClick r:id="rId2"/>
              </a:rPr>
            </a:br>
            <a:r>
              <a:rPr lang="en-US" dirty="0" smtClean="0">
                <a:hlinkClick r:id="rId2"/>
              </a:rPr>
              <a:t>The Articles of Confederation</a:t>
            </a:r>
            <a:r>
              <a:rPr lang="en-US" dirty="0" smtClean="0"/>
              <a:t/>
            </a:r>
            <a:br>
              <a:rPr lang="en-US" dirty="0" smtClean="0"/>
            </a:br>
            <a:r>
              <a:rPr lang="en-US" dirty="0" smtClean="0">
                <a:hlinkClick r:id="rId3"/>
              </a:rPr>
              <a:t>The United States Constitution</a:t>
            </a:r>
            <a:r>
              <a:rPr lang="en-US" dirty="0" smtClean="0"/>
              <a:t/>
            </a:r>
            <a:br>
              <a:rPr lang="en-US" dirty="0" smtClean="0"/>
            </a:br>
            <a:r>
              <a:rPr lang="en-US" dirty="0" smtClean="0">
                <a:hlinkClick r:id="rId4"/>
              </a:rPr>
              <a:t>The Texas Constitution</a:t>
            </a:r>
            <a:endParaRPr lang="en-US" dirty="0" smtClean="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endParaRPr lang="en-US" dirty="0"/>
          </a:p>
        </p:txBody>
      </p:sp>
    </p:spTree>
    <p:extLst>
      <p:ext uri="{BB962C8B-B14F-4D97-AF65-F5344CB8AC3E}">
        <p14:creationId xmlns:p14="http://schemas.microsoft.com/office/powerpoint/2010/main" val="42685967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Declaration of Independence is the culmination of several centuries of history. </a:t>
            </a:r>
            <a:br>
              <a:rPr lang="en-US" dirty="0" smtClean="0"/>
            </a:br>
            <a:r>
              <a:rPr lang="en-US" dirty="0" smtClean="0"/>
              <a:t/>
            </a:r>
            <a:br>
              <a:rPr lang="en-US" dirty="0" smtClean="0"/>
            </a:br>
            <a:r>
              <a:rPr lang="en-US" dirty="0" smtClean="0"/>
              <a:t>Two types of history: </a:t>
            </a:r>
            <a:br>
              <a:rPr lang="en-US" dirty="0" smtClean="0"/>
            </a:br>
            <a:r>
              <a:rPr lang="en-US" dirty="0" smtClean="0"/>
              <a:t>1 - Institutional History</a:t>
            </a:r>
            <a:br>
              <a:rPr lang="en-US" dirty="0" smtClean="0"/>
            </a:br>
            <a:r>
              <a:rPr lang="en-US" dirty="0" smtClean="0"/>
              <a:t>2 - Philosophical History</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a:xfrm>
            <a:off x="457200" y="274638"/>
            <a:ext cx="8229600" cy="6202362"/>
          </a:xfrm>
        </p:spPr>
        <p:txBody>
          <a:bodyPr/>
          <a:lstStyle/>
          <a:p>
            <a:r>
              <a:rPr lang="en-US" sz="4000" dirty="0" smtClean="0"/>
              <a:t>By “institutional history” I refer to the way that governing institutions have developed over Anglo -American history. </a:t>
            </a:r>
            <a:br>
              <a:rPr lang="en-US" sz="4000" dirty="0" smtClean="0"/>
            </a:br>
            <a:r>
              <a:rPr lang="en-US" sz="4000" dirty="0" smtClean="0"/>
              <a:t/>
            </a:r>
            <a:br>
              <a:rPr lang="en-US" sz="4000" dirty="0" smtClean="0"/>
            </a:br>
            <a:r>
              <a:rPr lang="en-US" sz="4000" dirty="0" smtClean="0"/>
              <a:t>We have progressed from concentrated control by an executive (monarch) to balanced governmental power including legislative and judicial institutions.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a:xfrm>
            <a:off x="457200" y="274638"/>
            <a:ext cx="8229600" cy="6202362"/>
          </a:xfrm>
        </p:spPr>
        <p:txBody>
          <a:bodyPr/>
          <a:lstStyle/>
          <a:p>
            <a:r>
              <a:rPr lang="en-US" dirty="0" smtClean="0"/>
              <a:t>By “philosophical history” I refer to the development of theoretical justifications for the idea that individuals have natural rights and are not subject to placement within a class system.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From divine right of the monarch to the natural rights of the individual.</a:t>
            </a:r>
            <a:endParaRPr lang="en-US" dirty="0"/>
          </a:p>
        </p:txBody>
      </p:sp>
    </p:spTree>
    <p:extLst>
      <p:ext uri="{BB962C8B-B14F-4D97-AF65-F5344CB8AC3E}">
        <p14:creationId xmlns:p14="http://schemas.microsoft.com/office/powerpoint/2010/main" val="4048494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a:xfrm>
            <a:off x="457200" y="274638"/>
            <a:ext cx="8229600" cy="6202362"/>
          </a:xfrm>
        </p:spPr>
        <p:txBody>
          <a:bodyPr/>
          <a:lstStyle/>
          <a:p>
            <a:r>
              <a:rPr lang="en-US" dirty="0" smtClean="0"/>
              <a:t>In this section we trace the institutional and philosophical development of the concept of </a:t>
            </a:r>
            <a:r>
              <a:rPr lang="en-US" dirty="0" smtClean="0">
                <a:hlinkClick r:id="rId2"/>
              </a:rPr>
              <a:t>natural – or unalienable</a:t>
            </a:r>
            <a:r>
              <a:rPr lang="en-US" dirty="0" smtClean="0"/>
              <a:t> -- rights. </a:t>
            </a:r>
            <a:br>
              <a:rPr lang="en-US" dirty="0" smtClean="0"/>
            </a:br>
            <a:r>
              <a:rPr lang="en-US" dirty="0" smtClean="0"/>
              <a:t/>
            </a:r>
            <a:br>
              <a:rPr lang="en-US" dirty="0" smtClean="0"/>
            </a:br>
            <a:r>
              <a:rPr lang="en-US" dirty="0" smtClean="0"/>
              <a:t>We conclude by looking at how they are articulated in the </a:t>
            </a:r>
            <a:r>
              <a:rPr lang="en-US" dirty="0" smtClean="0">
                <a:hlinkClick r:id="rId3"/>
              </a:rPr>
              <a:t>Declaration</a:t>
            </a:r>
            <a:r>
              <a:rPr lang="en-US" dirty="0" smtClean="0"/>
              <a:t> of </a:t>
            </a:r>
            <a:r>
              <a:rPr lang="en-US" dirty="0" smtClean="0">
                <a:hlinkClick r:id="rId4"/>
              </a:rPr>
              <a:t>Independence</a:t>
            </a:r>
            <a:r>
              <a:rPr lang="en-US" dirty="0" smtClean="0"/>
              <a:t>.</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Now for some specifics on institutional history.</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Anglo-American institutional history has witnessed a shift from concentrated power under the authority of an executive to a system of checks and balances where a strong legislative and judicial branch can limit the executive.</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What had been unrestrained monarchic power becomes defined executive power within a system which contains equally powerful legislative and judicial institutions.</a:t>
            </a:r>
            <a:br>
              <a:rPr lang="en-US" sz="4000" dirty="0" smtClean="0"/>
            </a:br>
            <a:r>
              <a:rPr lang="en-US" sz="4000" dirty="0" smtClean="0"/>
              <a:t/>
            </a:r>
            <a:br>
              <a:rPr lang="en-US" sz="4000" dirty="0" smtClean="0"/>
            </a:br>
            <a:r>
              <a:rPr lang="en-US" sz="4000" dirty="0" smtClean="0"/>
              <a:t>Executive power can then be checked. Here’s a drawing of King John signing the Magna Carta, which begins this slow process.</a:t>
            </a:r>
            <a:endParaRPr lang="en-US" sz="4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800 years in the maki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143000"/>
            <a:ext cx="6448520"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67065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actual power of the monarch would be limited by an increasingly powerful Parliament and an independent court system</a:t>
            </a:r>
            <a:r>
              <a:rPr lang="en-US" dirty="0"/>
              <a:t>.</a:t>
            </a:r>
            <a:br>
              <a:rPr lang="en-US" dirty="0"/>
            </a:br>
            <a:r>
              <a:rPr lang="en-US" dirty="0"/>
              <a:t/>
            </a:r>
            <a:br>
              <a:rPr lang="en-US" dirty="0"/>
            </a:br>
            <a:r>
              <a:rPr lang="en-US" dirty="0"/>
              <a:t>These would influence the eventual development of Congress and the Supreme Court.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This was a major accomplishment that took centuries and several civil wars.</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274638"/>
            <a:ext cx="8229600" cy="6126162"/>
          </a:xfrm>
        </p:spPr>
        <p:txBody>
          <a:bodyPr/>
          <a:lstStyle/>
          <a:p>
            <a:r>
              <a:rPr lang="en-US" dirty="0" smtClean="0"/>
              <a:t>This story takes us back to Great Britain and the period of history stretching roughly from the </a:t>
            </a:r>
            <a:r>
              <a:rPr lang="en-US" dirty="0" smtClean="0">
                <a:hlinkClick r:id="rId2"/>
              </a:rPr>
              <a:t>Magna Carta</a:t>
            </a:r>
            <a:r>
              <a:rPr lang="en-US" dirty="0" smtClean="0"/>
              <a:t> (1215) through the </a:t>
            </a:r>
            <a:r>
              <a:rPr lang="en-US" dirty="0" smtClean="0">
                <a:hlinkClick r:id="rId3"/>
              </a:rPr>
              <a:t>English Bill of Rights</a:t>
            </a:r>
            <a:r>
              <a:rPr lang="en-US" dirty="0" smtClean="0"/>
              <a:t> (1689).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Over this period we witness a shift from the arbitrary rule by an unrestrained monarch to a constitutional system where all governing institutions are kept in check.</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In the former, all governing powers are vested in the monarch – which is the definition of tyranny. In the latter, governing powers are separated into three institutions. </a:t>
            </a:r>
            <a:endParaRPr lang="en-US" dirty="0"/>
          </a:p>
        </p:txBody>
      </p:sp>
    </p:spTree>
    <p:extLst>
      <p:ext uri="{BB962C8B-B14F-4D97-AF65-F5344CB8AC3E}">
        <p14:creationId xmlns:p14="http://schemas.microsoft.com/office/powerpoint/2010/main" val="12689983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Now for a bit more detail on philosophical history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a:xfrm>
            <a:off x="457200" y="274638"/>
            <a:ext cx="8229600" cy="6202362"/>
          </a:xfrm>
        </p:spPr>
        <p:txBody>
          <a:bodyPr/>
          <a:lstStyle/>
          <a:p>
            <a:r>
              <a:rPr lang="en-US" dirty="0" smtClean="0"/>
              <a:t>We will understand how the institutional and philosophical bases of absolute rule by the monarch came to be replaced with the idea that each individual possesses natural, or unalienable, rights and governments are established to secure them.</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a:xfrm>
            <a:off x="457200" y="274638"/>
            <a:ext cx="8229600" cy="6202362"/>
          </a:xfrm>
        </p:spPr>
        <p:txBody>
          <a:bodyPr/>
          <a:lstStyle/>
          <a:p>
            <a:r>
              <a:rPr lang="en-US" dirty="0" smtClean="0"/>
              <a:t>By “philosophical history” I refer to the development of theoretical justifications for the idea that individuals have natural rights and are not subject to placement within a class system.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we will see, is a concept that was developed by a British philosopher named </a:t>
            </a:r>
            <a:r>
              <a:rPr lang="en-US" dirty="0" smtClean="0">
                <a:hlinkClick r:id="rId2"/>
              </a:rPr>
              <a:t>John Locke</a:t>
            </a:r>
            <a:r>
              <a:rPr lang="en-US" dirty="0" smtClean="0"/>
              <a:t> and replaced the doctrine of </a:t>
            </a:r>
            <a:r>
              <a:rPr lang="en-US" dirty="0" smtClean="0">
                <a:hlinkClick r:id="rId3"/>
              </a:rPr>
              <a:t>divine right of the king</a:t>
            </a:r>
            <a:r>
              <a:rPr lang="en-US" dirty="0" smtClean="0"/>
              <a:t>.</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doctrine of divine right was used to justify, on religious and philosophical grounds, the position of the monarch as sovereign ruler over the territory.</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8229600" cy="5973762"/>
          </a:xfrm>
        </p:spPr>
        <p:txBody>
          <a:bodyPr/>
          <a:lstStyle/>
          <a:p>
            <a:r>
              <a:rPr lang="en-US" dirty="0" smtClean="0"/>
              <a:t>After 1689 and the signing of the English Bill of Rights, it was possible to argue, safely and publicly, that individuals possess natural rights. The argument became especially popular in the British colonies in North America.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doctrine of divine right would be eventually replaced with the theory that men – rationally – agreed to establish a governing system</a:t>
            </a:r>
            <a:r>
              <a:rPr lang="en-US" dirty="0"/>
              <a:t> </a:t>
            </a:r>
            <a:r>
              <a:rPr lang="en-US" dirty="0" smtClean="0"/>
              <a:t>because individual rights are difficult to secure without groups effort.</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8229600" cy="6049962"/>
          </a:xfrm>
        </p:spPr>
        <p:txBody>
          <a:bodyPr/>
          <a:lstStyle/>
          <a:p>
            <a:r>
              <a:rPr lang="en-US" dirty="0" smtClean="0"/>
              <a:t>The most important articulation of this theory is found in John Locke’s argument in the </a:t>
            </a:r>
            <a:r>
              <a:rPr lang="en-US" dirty="0" smtClean="0">
                <a:hlinkClick r:id="rId2"/>
              </a:rPr>
              <a:t>Second Treatise on Government</a:t>
            </a:r>
            <a:r>
              <a:rPr lang="en-US" dirty="0" smtClean="0"/>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Here is a key distinction between the two theories: </a:t>
            </a:r>
            <a:br>
              <a:rPr lang="en-US" dirty="0" smtClean="0"/>
            </a:br>
            <a:r>
              <a:rPr lang="en-US" dirty="0" smtClean="0"/>
              <a:t/>
            </a:r>
            <a:br>
              <a:rPr lang="en-US" dirty="0" smtClean="0"/>
            </a:br>
            <a:r>
              <a:rPr lang="en-US" dirty="0" smtClean="0"/>
              <a:t>Under divine right, the king was the law,</a:t>
            </a:r>
            <a:br>
              <a:rPr lang="en-US" dirty="0" smtClean="0"/>
            </a:br>
            <a:r>
              <a:rPr lang="en-US" dirty="0" smtClean="0"/>
              <a:t/>
            </a:r>
            <a:br>
              <a:rPr lang="en-US" dirty="0" smtClean="0"/>
            </a:br>
            <a:r>
              <a:rPr lang="en-US" dirty="0" smtClean="0"/>
              <a:t>Under natural right, the king was beneath it.</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shift required a radical rethinking of the justification for the establishment of government and what legitimizes its power.</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Locke’s theory has simple basic components:</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1 – People are endowed with natural rights</a:t>
            </a:r>
            <a:br>
              <a:rPr lang="en-US" dirty="0" smtClean="0"/>
            </a:br>
            <a:r>
              <a:rPr lang="en-US" dirty="0" smtClean="0"/>
              <a:t/>
            </a:r>
            <a:br>
              <a:rPr lang="en-US" dirty="0" smtClean="0"/>
            </a:br>
            <a:r>
              <a:rPr lang="en-US" dirty="0" smtClean="0"/>
              <a:t>2 – governments are established to secure them</a:t>
            </a:r>
            <a:br>
              <a:rPr lang="en-US" dirty="0" smtClean="0"/>
            </a:br>
            <a:r>
              <a:rPr lang="en-US" dirty="0" smtClean="0"/>
              <a:t/>
            </a:r>
            <a:br>
              <a:rPr lang="en-US" dirty="0" smtClean="0"/>
            </a:br>
            <a:r>
              <a:rPr lang="en-US" dirty="0" smtClean="0"/>
              <a:t>3 – governments must be based on the consent of the governed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goal is to fully understand the argument presented in the Declaration of Independence, and what the document did and did not do.</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doctrine of natural rights influenced Jefferson’s articulation of unalienable rights in the Declaration of Independence.</a:t>
            </a:r>
            <a:br>
              <a:rPr lang="en-US" dirty="0" smtClean="0"/>
            </a:br>
            <a:r>
              <a:rPr lang="en-US" dirty="0" smtClean="0"/>
              <a:t/>
            </a:r>
            <a:br>
              <a:rPr lang="en-US" dirty="0" smtClean="0"/>
            </a:br>
            <a:r>
              <a:rPr lang="en-US" dirty="0" smtClean="0"/>
              <a:t>He apparently did not like it when people pointed out that his theory sounded a lot like Locke’s. </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We will dig into each more thoroughly below.</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More on Institutional History</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My Key Point: </a:t>
            </a:r>
            <a:br>
              <a:rPr lang="en-US" dirty="0" smtClean="0"/>
            </a:br>
            <a:r>
              <a:rPr lang="en-US" dirty="0" smtClean="0"/>
              <a:t/>
            </a:r>
            <a:br>
              <a:rPr lang="en-US" dirty="0" smtClean="0"/>
            </a:br>
            <a:r>
              <a:rPr lang="en-US" dirty="0" smtClean="0"/>
              <a:t>We cannot fully understand the theory underlying government in the U.S. nor the design of the U.S. Constitution without understanding the history that preceded it.  </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Here we will look specifically at the following documents and events</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3"/>
          <p:cNvSpPr>
            <a:spLocks noGrp="1"/>
          </p:cNvSpPr>
          <p:nvPr>
            <p:ph type="title"/>
          </p:nvPr>
        </p:nvSpPr>
        <p:spPr>
          <a:xfrm>
            <a:off x="457200" y="274638"/>
            <a:ext cx="8229600" cy="6202362"/>
          </a:xfrm>
        </p:spPr>
        <p:txBody>
          <a:bodyPr/>
          <a:lstStyle/>
          <a:p>
            <a:r>
              <a:rPr lang="en-US" sz="3600" dirty="0" smtClean="0">
                <a:hlinkClick r:id="rId2"/>
              </a:rPr>
              <a:t>Charter of Liberties </a:t>
            </a:r>
            <a:r>
              <a:rPr lang="en-US" sz="3600" dirty="0" smtClean="0"/>
              <a:t>(1100)</a:t>
            </a:r>
            <a:br>
              <a:rPr lang="en-US" sz="3600" dirty="0" smtClean="0"/>
            </a:br>
            <a:r>
              <a:rPr lang="en-US" sz="3600" dirty="0" smtClean="0">
                <a:hlinkClick r:id="rId3"/>
              </a:rPr>
              <a:t>Magna </a:t>
            </a:r>
            <a:r>
              <a:rPr lang="en-US" sz="3600" dirty="0" err="1" smtClean="0">
                <a:hlinkClick r:id="rId3"/>
              </a:rPr>
              <a:t>Carta</a:t>
            </a:r>
            <a:r>
              <a:rPr lang="en-US" sz="3600" dirty="0" smtClean="0">
                <a:hlinkClick r:id="rId3"/>
              </a:rPr>
              <a:t> </a:t>
            </a:r>
            <a:r>
              <a:rPr lang="en-US" sz="3600" dirty="0" smtClean="0"/>
              <a:t>(1215)</a:t>
            </a:r>
            <a:br>
              <a:rPr lang="en-US" sz="3600" dirty="0" smtClean="0"/>
            </a:br>
            <a:r>
              <a:rPr lang="en-US" sz="3600" dirty="0" smtClean="0">
                <a:hlinkClick r:id="rId4"/>
              </a:rPr>
              <a:t>Petition of Right </a:t>
            </a:r>
            <a:r>
              <a:rPr lang="en-US" sz="3600" dirty="0" smtClean="0"/>
              <a:t>(1628)</a:t>
            </a:r>
            <a:br>
              <a:rPr lang="en-US" sz="3600" dirty="0" smtClean="0"/>
            </a:br>
            <a:r>
              <a:rPr lang="en-US" sz="3600" dirty="0" smtClean="0"/>
              <a:t>The Execution of Charles the First (1641)</a:t>
            </a:r>
            <a:br>
              <a:rPr lang="en-US" sz="3600" dirty="0" smtClean="0"/>
            </a:br>
            <a:r>
              <a:rPr lang="en-US" sz="3600" dirty="0" smtClean="0">
                <a:hlinkClick r:id="rId5"/>
              </a:rPr>
              <a:t>Glorious Revolution</a:t>
            </a:r>
            <a:r>
              <a:rPr lang="en-US" sz="3600" dirty="0" smtClean="0"/>
              <a:t> (1688)</a:t>
            </a:r>
            <a:br>
              <a:rPr lang="en-US" sz="3600" dirty="0" smtClean="0"/>
            </a:br>
            <a:r>
              <a:rPr lang="en-US" sz="3600" dirty="0" smtClean="0">
                <a:hlinkClick r:id="rId6"/>
              </a:rPr>
              <a:t>English Bill of Rights </a:t>
            </a:r>
            <a:r>
              <a:rPr lang="en-US" sz="3600" dirty="0" smtClean="0"/>
              <a:t>(1689)</a:t>
            </a:r>
            <a:br>
              <a:rPr lang="en-US" sz="3600" dirty="0" smtClean="0"/>
            </a:br>
            <a:r>
              <a:rPr lang="en-US" sz="3600" dirty="0" smtClean="0"/>
              <a:t>The Declaration of Independence (1776)</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Together, the Magna Carta, the Petition of Right, and the English Bill of Rights make up the British Constitution. </a:t>
            </a:r>
            <a:endParaRPr lang="en-US" dirty="0"/>
          </a:p>
        </p:txBody>
      </p:sp>
    </p:spTree>
    <p:extLst>
      <p:ext uri="{BB962C8B-B14F-4D97-AF65-F5344CB8AC3E}">
        <p14:creationId xmlns:p14="http://schemas.microsoft.com/office/powerpoint/2010/main" val="2294444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Prior to the Charter of Liberties power tended to be concentrated in the hands of a monarch who ruled by </a:t>
            </a:r>
            <a:r>
              <a:rPr lang="en-US" dirty="0" smtClean="0">
                <a:hlinkClick r:id="rId2"/>
              </a:rPr>
              <a:t>fiat</a:t>
            </a:r>
            <a:r>
              <a:rPr lang="en-US" dirty="0"/>
              <a:t>.</a:t>
            </a:r>
            <a:br>
              <a:rPr lang="en-US" dirty="0"/>
            </a:br>
            <a:r>
              <a:rPr lang="en-US" dirty="0"/>
              <a:t/>
            </a:r>
            <a:br>
              <a:rPr lang="en-US" dirty="0"/>
            </a:br>
            <a:r>
              <a:rPr lang="en-US" dirty="0"/>
              <a:t>Britain was under a </a:t>
            </a:r>
            <a:r>
              <a:rPr lang="en-US" dirty="0">
                <a:hlinkClick r:id="rId3"/>
              </a:rPr>
              <a:t>feudal system</a:t>
            </a:r>
            <a:r>
              <a:rPr lang="en-US" dirty="0"/>
              <a:t>. Society was </a:t>
            </a:r>
            <a:r>
              <a:rPr lang="en-US" dirty="0">
                <a:hlinkClick r:id="rId4"/>
              </a:rPr>
              <a:t>hierarchical</a:t>
            </a:r>
            <a:r>
              <a:rPr lang="en-US" dirty="0"/>
              <a:t>. Everyone knew their place.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Absolute rulers could tax as they choose and force people to fight whatever wars they chose to become involved in.</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led to ongoing conflict, especially between the monarchy and the nobility, and the monarchy and the church.</a:t>
            </a:r>
            <a:br>
              <a:rPr lang="en-US" dirty="0" smtClean="0"/>
            </a:br>
            <a:r>
              <a:rPr lang="en-US" dirty="0" smtClean="0"/>
              <a:t/>
            </a:r>
            <a:br>
              <a:rPr lang="en-US" dirty="0" smtClean="0"/>
            </a:br>
            <a:r>
              <a:rPr lang="en-US" dirty="0" smtClean="0"/>
              <a:t> As we know, absolute rule is costly and some, wiser rulers chose to compromise rather than fight.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We will take a historical approach in order to understand the development of these concepts.</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a:xfrm>
            <a:off x="457200" y="274638"/>
            <a:ext cx="8229600" cy="6202362"/>
          </a:xfrm>
        </p:spPr>
        <p:txBody>
          <a:bodyPr/>
          <a:lstStyle/>
          <a:p>
            <a:r>
              <a:rPr lang="en-US" dirty="0" smtClean="0"/>
              <a:t>The Charter of Liberties was issued by Henry 1 in 1100 as a way to calm the fears of the nobility.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Charter of Liberties </a:t>
            </a:r>
            <a:r>
              <a:rPr lang="en-US" dirty="0" smtClean="0"/>
              <a:t>(1100)</a:t>
            </a:r>
            <a:br>
              <a:rPr lang="en-US" dirty="0" smtClean="0"/>
            </a:br>
            <a:r>
              <a:rPr lang="en-US" dirty="0" smtClean="0"/>
              <a:t/>
            </a:r>
            <a:br>
              <a:rPr lang="en-US" dirty="0" smtClean="0"/>
            </a:br>
            <a:r>
              <a:rPr lang="en-US" dirty="0" smtClean="0">
                <a:hlinkClick r:id="rId3"/>
              </a:rPr>
              <a:t>Text</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He voluntarily agreed to limit his power over the nobility and the church. </a:t>
            </a:r>
            <a:br>
              <a:rPr lang="en-US" sz="4000" dirty="0" smtClean="0"/>
            </a:br>
            <a:r>
              <a:rPr lang="en-US" sz="4000" dirty="0" smtClean="0"/>
              <a:t/>
            </a:r>
            <a:br>
              <a:rPr lang="en-US" sz="4000" dirty="0" smtClean="0"/>
            </a:br>
            <a:r>
              <a:rPr lang="en-US" sz="4000" dirty="0" smtClean="0"/>
              <a:t>These would become known as “ancient rights and liberties.” In the future, whenever a ruler did not wish to recognize the rights of the nobility, they would claim that this ancient agreement was being violated. </a:t>
            </a:r>
            <a:endParaRPr lang="en-US" sz="40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But the charter would be quickly revoked. Henry simply changed his mind. Recall that the danger of autocratic power is its arbitrary nature.</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One copy of the Charter remained however and it was in the possession of the </a:t>
            </a:r>
            <a:r>
              <a:rPr lang="en-US" dirty="0" smtClean="0">
                <a:hlinkClick r:id="rId2"/>
              </a:rPr>
              <a:t>Archbishop of Canterbury</a:t>
            </a:r>
            <a:r>
              <a:rPr lang="en-US" dirty="0" smtClean="0"/>
              <a:t> </a:t>
            </a:r>
            <a:r>
              <a:rPr lang="en-US" dirty="0" smtClean="0">
                <a:hlinkClick r:id="rId3"/>
              </a:rPr>
              <a:t>Stephen Langdon</a:t>
            </a:r>
            <a:r>
              <a:rPr lang="en-US" dirty="0" smtClean="0"/>
              <a:t>.</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It would be shown by the Archbishop to a handful of barons upset by the capricious, arbitrary, and abusive power of </a:t>
            </a:r>
            <a:r>
              <a:rPr lang="en-US" dirty="0" smtClean="0">
                <a:hlinkClick r:id="rId2"/>
              </a:rPr>
              <a:t>King John</a:t>
            </a:r>
            <a:r>
              <a:rPr lang="en-US" dirty="0" smtClean="0"/>
              <a:t>. </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barons had been subjected to arbitrary taxes and to compulsory military service, in addition to random acts of humiliation.</a:t>
            </a:r>
            <a:br>
              <a:rPr lang="en-US" dirty="0" smtClean="0"/>
            </a:br>
            <a:r>
              <a:rPr lang="en-US" dirty="0" smtClean="0"/>
              <a:t/>
            </a:r>
            <a:br>
              <a:rPr lang="en-US" dirty="0" smtClean="0"/>
            </a:br>
            <a:r>
              <a:rPr lang="en-US" dirty="0" smtClean="0"/>
              <a:t>This led the barons to group together, gather their strength and force the king to sign an agreement to recognize limits on his powers. </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You’ll see </a:t>
            </a:r>
            <a:r>
              <a:rPr lang="en-US" dirty="0" smtClean="0">
                <a:hlinkClick r:id="rId2"/>
              </a:rPr>
              <a:t>John in the following clip</a:t>
            </a:r>
            <a:r>
              <a:rPr lang="en-US" dirty="0" smtClean="0"/>
              <a:t> from the Lion in Winter.</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Magna </a:t>
            </a:r>
            <a:r>
              <a:rPr lang="en-US" dirty="0" err="1" smtClean="0">
                <a:hlinkClick r:id="rId2"/>
              </a:rPr>
              <a:t>Carta</a:t>
            </a:r>
            <a:r>
              <a:rPr lang="en-US" dirty="0" smtClean="0">
                <a:hlinkClick r:id="rId2"/>
              </a:rPr>
              <a:t> </a:t>
            </a:r>
            <a:r>
              <a:rPr lang="en-US" dirty="0" smtClean="0"/>
              <a:t>(1215)</a:t>
            </a:r>
            <a:br>
              <a:rPr lang="en-US" dirty="0" smtClean="0"/>
            </a:br>
            <a:r>
              <a:rPr lang="en-US" dirty="0" smtClean="0"/>
              <a:t/>
            </a:r>
            <a:br>
              <a:rPr lang="en-US" dirty="0" smtClean="0"/>
            </a:br>
            <a:r>
              <a:rPr lang="en-US" dirty="0" smtClean="0">
                <a:hlinkClick r:id="rId3"/>
              </a:rPr>
              <a:t> Text</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dirty="0" smtClean="0"/>
              <a:t>Key Features of Magna </a:t>
            </a:r>
            <a:r>
              <a:rPr lang="en-US" dirty="0" err="1" smtClean="0"/>
              <a:t>Carta</a:t>
            </a:r>
            <a:endParaRPr lang="en-US" dirty="0" smtClean="0"/>
          </a:p>
        </p:txBody>
      </p:sp>
      <p:sp>
        <p:nvSpPr>
          <p:cNvPr id="22531" name="Content Placeholder 2"/>
          <p:cNvSpPr>
            <a:spLocks noGrp="1"/>
          </p:cNvSpPr>
          <p:nvPr>
            <p:ph idx="1"/>
          </p:nvPr>
        </p:nvSpPr>
        <p:spPr/>
        <p:txBody>
          <a:bodyPr/>
          <a:lstStyle/>
          <a:p>
            <a:pPr eaLnBrk="1" hangingPunct="1">
              <a:buNone/>
            </a:pPr>
            <a:r>
              <a:rPr lang="en-US" dirty="0" smtClean="0"/>
              <a:t>The monarch could not rule arbitrarily, the monarch was subject to the law. </a:t>
            </a:r>
          </a:p>
          <a:p>
            <a:pPr eaLnBrk="1" hangingPunct="1">
              <a:buNone/>
            </a:pPr>
            <a:r>
              <a:rPr lang="en-US" dirty="0" smtClean="0"/>
              <a:t>The monarch must respect certain rights in the part of freemen</a:t>
            </a:r>
          </a:p>
          <a:p>
            <a:pPr eaLnBrk="1" hangingPunct="1">
              <a:buNone/>
            </a:pPr>
            <a:r>
              <a:rPr lang="en-US" dirty="0" smtClean="0"/>
              <a:t>Habeas Corpus – and the idea of due process in general – was established</a:t>
            </a:r>
          </a:p>
          <a:p>
            <a:pPr eaLnBrk="1" hangingPunct="1">
              <a:buNone/>
            </a:pPr>
            <a:r>
              <a:rPr lang="en-US" dirty="0" smtClean="0"/>
              <a:t>Taxes and military actions had to be approved by am assembly.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Some key points about the document before we begin.</a:t>
            </a:r>
            <a:br>
              <a:rPr lang="en-US" dirty="0" smtClean="0"/>
            </a:br>
            <a:r>
              <a:rPr lang="en-US" dirty="0" smtClean="0"/>
              <a:t/>
            </a:r>
            <a:br>
              <a:rPr lang="en-US" dirty="0" smtClean="0"/>
            </a:br>
            <a:r>
              <a:rPr lang="en-US" dirty="0" smtClean="0"/>
              <a:t>Note that the </a:t>
            </a:r>
            <a:r>
              <a:rPr lang="en-US" dirty="0" smtClean="0">
                <a:hlinkClick r:id="rId2" action="ppaction://hlinkfile"/>
              </a:rPr>
              <a:t>Texas Declaration of Independence</a:t>
            </a:r>
            <a:r>
              <a:rPr lang="en-US" dirty="0" smtClean="0"/>
              <a:t> is similar in spirit to the national document.</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973762"/>
          </a:xfrm>
        </p:spPr>
        <p:txBody>
          <a:bodyPr/>
          <a:lstStyle/>
          <a:p>
            <a:r>
              <a:rPr lang="en-US" dirty="0" smtClean="0"/>
              <a:t>This established the foundation for a governing system based on the rule of law.</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457200" y="274638"/>
            <a:ext cx="8229600" cy="5973762"/>
          </a:xfrm>
        </p:spPr>
        <p:txBody>
          <a:bodyPr/>
          <a:lstStyle/>
          <a:p>
            <a:r>
              <a:rPr lang="en-US" dirty="0" smtClean="0"/>
              <a:t>But the immediate effect of the Magna </a:t>
            </a:r>
            <a:r>
              <a:rPr lang="en-US" dirty="0" err="1" smtClean="0"/>
              <a:t>Carta</a:t>
            </a:r>
            <a:r>
              <a:rPr lang="en-US" dirty="0" smtClean="0"/>
              <a:t> was limited. It was seen, by the Church in Rome, as undermining the divine authority of the king. It could also be used to undermine the authority of the church.</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3"/>
          <p:cNvSpPr>
            <a:spLocks noGrp="1"/>
          </p:cNvSpPr>
          <p:nvPr>
            <p:ph type="title"/>
          </p:nvPr>
        </p:nvSpPr>
        <p:spPr>
          <a:xfrm>
            <a:off x="457200" y="274638"/>
            <a:ext cx="8229600" cy="6126162"/>
          </a:xfrm>
        </p:spPr>
        <p:txBody>
          <a:bodyPr/>
          <a:lstStyle/>
          <a:p>
            <a:pPr eaLnBrk="1" hangingPunct="1"/>
            <a:r>
              <a:rPr lang="en-US" sz="3600" dirty="0" smtClean="0"/>
              <a:t>“Pope Innocent III annulled the "shameful and demeaning agreement, forced upon the King by violence and fear." He rejected any call for restraints on the King, saying it impaired John's dignity. He saw it as an affront to the Church's authority over the King and the 'papal territories' of England and Ireland, and he released John from his oath to obey it.”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3"/>
          <p:cNvSpPr>
            <a:spLocks noGrp="1"/>
          </p:cNvSpPr>
          <p:nvPr>
            <p:ph type="title"/>
          </p:nvPr>
        </p:nvSpPr>
        <p:spPr>
          <a:xfrm>
            <a:off x="457200" y="274638"/>
            <a:ext cx="8229600" cy="6126162"/>
          </a:xfrm>
        </p:spPr>
        <p:txBody>
          <a:bodyPr/>
          <a:lstStyle/>
          <a:p>
            <a:r>
              <a:rPr lang="en-US" dirty="0" smtClean="0"/>
              <a:t>Never the less, the document had a major impact on governing authority. Perhaps the most consequential part of the Magna Carta was that it allowed for the development of what would become the British Parliament. This was the consequence of the Security Clause.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74638"/>
            <a:ext cx="8229600" cy="6126162"/>
          </a:xfrm>
        </p:spPr>
        <p:txBody>
          <a:bodyPr/>
          <a:lstStyle/>
          <a:p>
            <a:r>
              <a:rPr lang="en-US" sz="3200" dirty="0" smtClean="0"/>
              <a:t>The Security Clause (61)</a:t>
            </a:r>
            <a:br>
              <a:rPr lang="en-US" sz="3200" dirty="0" smtClean="0"/>
            </a:br>
            <a:r>
              <a:rPr lang="en-US" sz="3200" dirty="0" smtClean="0"/>
              <a:t/>
            </a:r>
            <a:br>
              <a:rPr lang="en-US" sz="3200" dirty="0" smtClean="0"/>
            </a:br>
            <a:r>
              <a:rPr lang="en-US" sz="3200" dirty="0" smtClean="0"/>
              <a:t> “ . . . we give and grant to them the underwritten security, namely, that the barons choose five and twenty barons of the kingdom, whomsoever they will, who shall be bound with all their might, to observe and hold, and cause to be observed, the peace and liberties we have granted and confirmed to them by this our present Charter . . .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small collection of noblemen could meet and oversee the actions of the king, and had the authority to respond to abuses. </a:t>
            </a:r>
            <a:br>
              <a:rPr lang="en-US" dirty="0" smtClean="0"/>
            </a:br>
            <a:r>
              <a:rPr lang="en-US" dirty="0" smtClean="0"/>
              <a:t/>
            </a:r>
            <a:br>
              <a:rPr lang="en-US" dirty="0" smtClean="0"/>
            </a:br>
            <a:r>
              <a:rPr lang="en-US" dirty="0" smtClean="0"/>
              <a:t>They would become the </a:t>
            </a:r>
            <a:r>
              <a:rPr lang="en-US" dirty="0" smtClean="0">
                <a:hlinkClick r:id="rId2"/>
              </a:rPr>
              <a:t>enforcers of the Magna Carta</a:t>
            </a:r>
            <a:r>
              <a:rPr lang="en-US" dirty="0" smtClean="0"/>
              <a:t>.</a:t>
            </a:r>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Today the legislature has a similar power: </a:t>
            </a:r>
            <a:r>
              <a:rPr lang="en-US" dirty="0" smtClean="0">
                <a:hlinkClick r:id="rId2"/>
              </a:rPr>
              <a:t>oversight</a:t>
            </a:r>
            <a:r>
              <a:rPr lang="en-US" dirty="0" smtClean="0"/>
              <a:t>. </a:t>
            </a:r>
            <a:br>
              <a:rPr lang="en-US" dirty="0" smtClean="0"/>
            </a:br>
            <a:r>
              <a:rPr lang="en-US" dirty="0" smtClean="0"/>
              <a:t/>
            </a:r>
            <a:br>
              <a:rPr lang="en-US" dirty="0" smtClean="0"/>
            </a:br>
            <a:r>
              <a:rPr lang="en-US" dirty="0" smtClean="0"/>
              <a:t>This provides an opportunity for the legislature to place limits on the actions of the executive. The courts have a similar power: </a:t>
            </a:r>
            <a:r>
              <a:rPr lang="en-US" dirty="0" smtClean="0">
                <a:hlinkClick r:id="rId3"/>
              </a:rPr>
              <a:t>judicial review</a:t>
            </a:r>
            <a:r>
              <a:rPr lang="en-US" dirty="0" smtClean="0"/>
              <a:t>. </a:t>
            </a:r>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a:spLocks noGrp="1"/>
          </p:cNvSpPr>
          <p:nvPr>
            <p:ph type="title"/>
          </p:nvPr>
        </p:nvSpPr>
        <p:spPr>
          <a:xfrm>
            <a:off x="457200" y="274638"/>
            <a:ext cx="8229600" cy="6126162"/>
          </a:xfrm>
        </p:spPr>
        <p:txBody>
          <a:bodyPr/>
          <a:lstStyle/>
          <a:p>
            <a:pPr eaLnBrk="1" hangingPunct="1"/>
            <a:r>
              <a:rPr lang="en-US" dirty="0" smtClean="0"/>
              <a:t>Following Magna Carta, legislative assemblies grew gradually. They became stronger. Eventually they would become driving forces in the reduction of the power of the monarchy.</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But this process would take centuries. Early Parliaments were weak. Monarchs were also building effective administrative structures that would allow them to rule, in essence, absolutely.</a:t>
            </a:r>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Monarchs still had the power to call parliaments into session and to disband them when they chose.</a:t>
            </a:r>
            <a:br>
              <a:rPr lang="en-US" dirty="0" smtClean="0"/>
            </a:br>
            <a:r>
              <a:rPr lang="en-US" dirty="0" smtClean="0"/>
              <a:t/>
            </a:r>
            <a:br>
              <a:rPr lang="en-US" dirty="0" smtClean="0"/>
            </a:br>
            <a:r>
              <a:rPr lang="en-US" dirty="0" smtClean="0"/>
              <a:t>This gave them power over legislature.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Declaration was not a petition seeking redress from the British Monarch, as were previous documents issued by the colonists.</a:t>
            </a:r>
            <a:br>
              <a:rPr lang="en-US" dirty="0" smtClean="0"/>
            </a:br>
            <a:r>
              <a:rPr lang="en-US" dirty="0" smtClean="0"/>
              <a:t/>
            </a:r>
            <a:br>
              <a:rPr lang="en-US" dirty="0" smtClean="0"/>
            </a:br>
            <a:r>
              <a:rPr lang="en-US" dirty="0" smtClean="0"/>
              <a:t>It was an argument addressed to a “candid world.” </a:t>
            </a:r>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But they had to call them into session from time to time in order to gain revenue.</a:t>
            </a:r>
            <a:br>
              <a:rPr lang="en-US" dirty="0" smtClean="0"/>
            </a:br>
            <a:r>
              <a:rPr lang="en-US" dirty="0" smtClean="0"/>
              <a:t/>
            </a:r>
            <a:br>
              <a:rPr lang="en-US" dirty="0" smtClean="0"/>
            </a:br>
            <a:r>
              <a:rPr lang="en-US" dirty="0" smtClean="0"/>
              <a:t>Parliaments got into the habit of presenting grievances to the monarch which had to be redressed prior to the consideration of revenue requests.</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Struggles between the Monarch and Parliament grew.</a:t>
            </a:r>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p:cNvSpPr>
            <a:spLocks noGrp="1"/>
          </p:cNvSpPr>
          <p:nvPr>
            <p:ph type="title"/>
          </p:nvPr>
        </p:nvSpPr>
        <p:spPr>
          <a:xfrm>
            <a:off x="457200" y="274638"/>
            <a:ext cx="8229600" cy="6202362"/>
          </a:xfrm>
        </p:spPr>
        <p:txBody>
          <a:bodyPr/>
          <a:lstStyle/>
          <a:p>
            <a:r>
              <a:rPr lang="en-US" dirty="0" smtClean="0"/>
              <a:t>These struggles would peak during the reign of the </a:t>
            </a:r>
            <a:r>
              <a:rPr lang="en-US" dirty="0" smtClean="0">
                <a:hlinkClick r:id="rId2"/>
              </a:rPr>
              <a:t>Stuart Monarchs</a:t>
            </a:r>
            <a:r>
              <a:rPr lang="en-US" dirty="0" smtClean="0"/>
              <a:t> who claimed to rule under divine authority and recognized few (if any) legitimate limitations on their authority.</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Stuarts believed they, not Parliament, was sovereign. Monarchs were the source of law, not parliament </a:t>
            </a: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274638"/>
            <a:ext cx="8229600" cy="6278562"/>
          </a:xfrm>
        </p:spPr>
        <p:txBody>
          <a:bodyPr/>
          <a:lstStyle/>
          <a:p>
            <a:r>
              <a:rPr lang="en-US" sz="4000" dirty="0" smtClean="0"/>
              <a:t>Timeline: 1603 - 1689</a:t>
            </a:r>
            <a:br>
              <a:rPr lang="en-US" sz="4000" dirty="0" smtClean="0"/>
            </a:br>
            <a:r>
              <a:rPr lang="en-US" sz="4000" dirty="0" smtClean="0"/>
              <a:t/>
            </a:r>
            <a:br>
              <a:rPr lang="en-US" sz="4000" dirty="0" smtClean="0"/>
            </a:br>
            <a:r>
              <a:rPr lang="en-US" sz="4000" dirty="0" smtClean="0">
                <a:hlinkClick r:id="rId2"/>
              </a:rPr>
              <a:t>James 1st</a:t>
            </a:r>
            <a:r>
              <a:rPr lang="en-US" sz="4000" dirty="0" smtClean="0"/>
              <a:t/>
            </a:r>
            <a:br>
              <a:rPr lang="en-US" sz="4000" dirty="0" smtClean="0"/>
            </a:br>
            <a:r>
              <a:rPr lang="en-US" sz="4000" dirty="0" smtClean="0">
                <a:hlinkClick r:id="rId3"/>
              </a:rPr>
              <a:t>Charles 1st </a:t>
            </a:r>
            <a:r>
              <a:rPr lang="en-US" sz="4000" dirty="0" smtClean="0"/>
              <a:t/>
            </a:r>
            <a:br>
              <a:rPr lang="en-US" sz="4000" dirty="0" smtClean="0"/>
            </a:br>
            <a:r>
              <a:rPr lang="en-US" sz="4000" dirty="0" smtClean="0">
                <a:hlinkClick r:id="rId4"/>
              </a:rPr>
              <a:t>The Commonwealth</a:t>
            </a:r>
            <a:r>
              <a:rPr lang="en-US" sz="4000" dirty="0" smtClean="0"/>
              <a:t> – </a:t>
            </a:r>
            <a:br>
              <a:rPr lang="en-US" sz="4000" dirty="0" smtClean="0"/>
            </a:br>
            <a:r>
              <a:rPr lang="en-US" sz="4000" dirty="0" smtClean="0">
                <a:hlinkClick r:id="rId5"/>
              </a:rPr>
              <a:t>Oliver Cromwell</a:t>
            </a:r>
            <a:r>
              <a:rPr lang="en-US" sz="4000" baseline="30000" dirty="0" smtClean="0"/>
              <a:t/>
            </a:r>
            <a:br>
              <a:rPr lang="en-US" sz="4000" baseline="30000" dirty="0" smtClean="0"/>
            </a:br>
            <a:r>
              <a:rPr lang="en-US" sz="4000" dirty="0" smtClean="0">
                <a:hlinkClick r:id="rId6"/>
              </a:rPr>
              <a:t>Charles 2nd</a:t>
            </a:r>
            <a:r>
              <a:rPr lang="en-US" sz="4000" dirty="0" smtClean="0"/>
              <a:t/>
            </a:r>
            <a:br>
              <a:rPr lang="en-US" sz="4000" dirty="0" smtClean="0"/>
            </a:br>
            <a:r>
              <a:rPr lang="en-US" sz="4000" dirty="0" smtClean="0">
                <a:hlinkClick r:id="rId7"/>
              </a:rPr>
              <a:t>James 2</a:t>
            </a:r>
            <a:r>
              <a:rPr lang="en-US" sz="4000" baseline="30000" dirty="0" smtClean="0">
                <a:hlinkClick r:id="rId7"/>
              </a:rPr>
              <a:t>nd</a:t>
            </a:r>
            <a:r>
              <a:rPr lang="en-US" sz="4000" dirty="0" smtClean="0"/>
              <a:t/>
            </a:r>
            <a:br>
              <a:rPr lang="en-US" sz="4000" dirty="0" smtClean="0"/>
            </a:br>
            <a:endParaRPr lang="en-US" sz="4000" dirty="0" smtClean="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In the timeline you’ll notice that the rule of the Stuarts was punctuated by a brief period – the commonwealth – where Britain was ruled without a king. This followed the execution, by order of parliament – of Charles I. Afterwards it was briefly a republic, though some argue it was in fact a military dictatorship under Oliver Cromwell.</a:t>
            </a:r>
            <a:endParaRPr lang="en-US" sz="3600" dirty="0"/>
          </a:p>
        </p:txBody>
      </p:sp>
    </p:spTree>
    <p:extLst>
      <p:ext uri="{BB962C8B-B14F-4D97-AF65-F5344CB8AC3E}">
        <p14:creationId xmlns:p14="http://schemas.microsoft.com/office/powerpoint/2010/main" val="18088178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There are many factors driving the conflict between Parliament and the Stuarts, but the conflict drove supporters of Parliament to dust off the Magna Carta and seek to have its principles revived. </a:t>
            </a:r>
            <a:endParaRPr lang="en-US" dirty="0"/>
          </a:p>
        </p:txBody>
      </p:sp>
    </p:spTree>
    <p:extLst>
      <p:ext uri="{BB962C8B-B14F-4D97-AF65-F5344CB8AC3E}">
        <p14:creationId xmlns:p14="http://schemas.microsoft.com/office/powerpoint/2010/main" val="291967550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a:t>
            </a:r>
            <a:r>
              <a:rPr lang="en-US" dirty="0" smtClean="0">
                <a:hlinkClick r:id="rId2"/>
              </a:rPr>
              <a:t>Petition of Right </a:t>
            </a:r>
            <a:r>
              <a:rPr lang="en-US" dirty="0" smtClean="0"/>
              <a:t>was written and passed by the British Parliament in 1628, to remind the monarch what limits on its power had been agreed to centuries before. Charles 1</a:t>
            </a:r>
            <a:r>
              <a:rPr lang="en-US" baseline="30000" dirty="0" smtClean="0"/>
              <a:t>st</a:t>
            </a:r>
            <a:r>
              <a:rPr lang="en-US" dirty="0" smtClean="0"/>
              <a:t> had no intention of recognizing limits on his power.</a:t>
            </a:r>
            <a:endParaRPr lang="en-U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The document was written by a key historical figure: </a:t>
            </a:r>
            <a:r>
              <a:rPr lang="en-US" sz="4000" dirty="0" smtClean="0">
                <a:hlinkClick r:id="rId2"/>
              </a:rPr>
              <a:t>Edward Coke</a:t>
            </a:r>
            <a:r>
              <a:rPr lang="en-US" sz="4000" dirty="0" smtClean="0"/>
              <a:t>. </a:t>
            </a:r>
            <a:br>
              <a:rPr lang="en-US" sz="4000" dirty="0" smtClean="0"/>
            </a:br>
            <a:r>
              <a:rPr lang="en-US" sz="4000" dirty="0" smtClean="0"/>
              <a:t/>
            </a:r>
            <a:br>
              <a:rPr lang="en-US" sz="4000" dirty="0" smtClean="0"/>
            </a:br>
            <a:r>
              <a:rPr lang="en-US" sz="4000" dirty="0" smtClean="0"/>
              <a:t>Coke was a major legal figure of the time. He helped establish the British constitutional structure. This included language curtailing the power of the monarch that would later appear in the U.S. Constitution. </a:t>
            </a:r>
            <a:endParaRPr lang="en-US" sz="4000"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a:t>Note the 400 year gap between Magna Carta and the Petition of Right</a:t>
            </a:r>
            <a:r>
              <a:rPr lang="en-US" dirty="0" smtClean="0"/>
              <a:t>.</a:t>
            </a:r>
            <a:r>
              <a:rPr lang="en-US" dirty="0"/>
              <a:t/>
            </a:r>
            <a:br>
              <a:rPr lang="en-US" dirty="0"/>
            </a:br>
            <a:r>
              <a:rPr lang="en-US" dirty="0" smtClean="0"/>
              <a:t/>
            </a:r>
            <a:br>
              <a:rPr lang="en-US" dirty="0" smtClean="0"/>
            </a:br>
            <a:r>
              <a:rPr lang="en-US" dirty="0" smtClean="0"/>
              <a:t>In the years between these two documents, the parliament grew in strength. It became strong enough to actually – physically - impose limits on the monarch.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It has three major parts: </a:t>
            </a:r>
            <a:endParaRPr lang="en-US" dirty="0"/>
          </a:p>
        </p:txBody>
      </p:sp>
    </p:spTree>
    <p:extLst>
      <p:ext uri="{BB962C8B-B14F-4D97-AF65-F5344CB8AC3E}">
        <p14:creationId xmlns:p14="http://schemas.microsoft.com/office/powerpoint/2010/main" val="91364458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In response to the submission of the petition of right, Charles the First suspended parliament for 11 years. The was the </a:t>
            </a:r>
            <a:r>
              <a:rPr lang="en-US" dirty="0" smtClean="0">
                <a:hlinkClick r:id="rId2"/>
              </a:rPr>
              <a:t>Eleven Year’s Tyranny</a:t>
            </a:r>
            <a:r>
              <a:rPr lang="en-US" dirty="0" smtClean="0"/>
              <a:t>.</a:t>
            </a:r>
            <a:endParaRPr 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led to the accusation that Charles was a tyrant and therefore unfit to rule over Britain.</a:t>
            </a:r>
            <a:endParaRPr lang="en-US"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Charles would eventually be executed by order of Parliament at least in part due to his refusal to acknowledge the authority of Parliament. </a:t>
            </a:r>
            <a:br>
              <a:rPr lang="en-US" dirty="0" smtClean="0"/>
            </a:br>
            <a:r>
              <a:rPr lang="en-US" dirty="0" smtClean="0"/>
              <a:t/>
            </a:r>
            <a:br>
              <a:rPr lang="en-US" dirty="0" smtClean="0"/>
            </a:br>
            <a:r>
              <a:rPr lang="en-US" dirty="0" smtClean="0"/>
              <a:t>The </a:t>
            </a:r>
            <a:r>
              <a:rPr lang="en-US" dirty="0" smtClean="0">
                <a:hlinkClick r:id="rId2"/>
              </a:rPr>
              <a:t>Execution</a:t>
            </a:r>
            <a:r>
              <a:rPr lang="en-US" dirty="0" smtClean="0"/>
              <a:t> of </a:t>
            </a:r>
            <a:r>
              <a:rPr lang="en-US" dirty="0" smtClean="0">
                <a:hlinkClick r:id="rId3"/>
              </a:rPr>
              <a:t>Charles 1</a:t>
            </a:r>
            <a:r>
              <a:rPr lang="en-US" baseline="30000" dirty="0" smtClean="0">
                <a:hlinkClick r:id="rId3"/>
              </a:rPr>
              <a:t>st</a:t>
            </a:r>
            <a:r>
              <a:rPr lang="en-US" dirty="0" smtClean="0">
                <a:hlinkClick r:id="rId3"/>
              </a:rPr>
              <a:t> </a:t>
            </a:r>
            <a:r>
              <a:rPr lang="en-US" dirty="0" smtClean="0"/>
              <a:t>(1649)</a:t>
            </a:r>
            <a:r>
              <a:rPr lang="en-US" baseline="30000" dirty="0" smtClean="0"/>
              <a:t> </a:t>
            </a:r>
            <a:endParaRPr lang="en-US"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is a turning point.</a:t>
            </a:r>
            <a:br>
              <a:rPr lang="en-US" dirty="0" smtClean="0"/>
            </a:br>
            <a:r>
              <a:rPr lang="en-US" dirty="0" smtClean="0"/>
              <a:t/>
            </a:r>
            <a:br>
              <a:rPr lang="en-US" dirty="0" smtClean="0"/>
            </a:br>
            <a:r>
              <a:rPr lang="en-US" dirty="0" smtClean="0"/>
              <a:t>The legislature has demonstrated that it has the strength to curtail the power of the king.</a:t>
            </a:r>
            <a:endParaRPr lang="en-US" dirty="0"/>
          </a:p>
        </p:txBody>
      </p:sp>
    </p:spTree>
    <p:extLst>
      <p:ext uri="{BB962C8B-B14F-4D97-AF65-F5344CB8AC3E}">
        <p14:creationId xmlns:p14="http://schemas.microsoft.com/office/powerpoint/2010/main" val="320143283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3"/>
          <p:cNvSpPr>
            <a:spLocks noGrp="1"/>
          </p:cNvSpPr>
          <p:nvPr>
            <p:ph type="title"/>
          </p:nvPr>
        </p:nvSpPr>
        <p:spPr>
          <a:xfrm>
            <a:off x="457200" y="274638"/>
            <a:ext cx="8229600" cy="6126162"/>
          </a:xfrm>
        </p:spPr>
        <p:txBody>
          <a:bodyPr/>
          <a:lstStyle/>
          <a:p>
            <a:r>
              <a:rPr lang="en-US" dirty="0" smtClean="0"/>
              <a:t>For illustration, here are some You Tube clips from the movie </a:t>
            </a:r>
            <a:r>
              <a:rPr lang="en-US" dirty="0" smtClean="0">
                <a:hlinkClick r:id="rId2"/>
              </a:rPr>
              <a:t>Cromwell</a:t>
            </a:r>
            <a:r>
              <a:rPr lang="en-US" dirty="0" smtClean="0"/>
              <a:t>: </a:t>
            </a:r>
            <a:br>
              <a:rPr lang="en-US" dirty="0" smtClean="0"/>
            </a:br>
            <a:r>
              <a:rPr lang="en-US" dirty="0" smtClean="0"/>
              <a:t/>
            </a:r>
            <a:br>
              <a:rPr lang="en-US" dirty="0" smtClean="0"/>
            </a:br>
            <a:r>
              <a:rPr lang="en-US" dirty="0" smtClean="0">
                <a:hlinkClick r:id="rId3"/>
              </a:rPr>
              <a:t>The Trial of Charles the First</a:t>
            </a:r>
            <a:r>
              <a:rPr lang="en-US" dirty="0" smtClean="0"/>
              <a:t/>
            </a:r>
            <a:br>
              <a:rPr lang="en-US" dirty="0" smtClean="0"/>
            </a:br>
            <a:r>
              <a:rPr lang="en-US" dirty="0" smtClean="0">
                <a:hlinkClick r:id="rId4"/>
              </a:rPr>
              <a:t>The Execution of Charles the First</a:t>
            </a:r>
            <a:endParaRPr lang="en-US" dirty="0" smtClean="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After the execution came the </a:t>
            </a:r>
            <a:r>
              <a:rPr lang="en-US" dirty="0" smtClean="0">
                <a:hlinkClick r:id="rId2"/>
              </a:rPr>
              <a:t>Interregnum</a:t>
            </a:r>
            <a:r>
              <a:rPr lang="en-US" dirty="0" smtClean="0"/>
              <a:t> (1649-1660). This was a period where there was no monarch, and rule ultimately fell under the hands of Oliver Cromwell. But Cromwell proved to be as abusive  ruler as any of the Stuarts.</a:t>
            </a:r>
            <a:endParaRPr lang="en-US" dirty="0"/>
          </a:p>
        </p:txBody>
      </p:sp>
    </p:spTree>
    <p:extLst>
      <p:ext uri="{BB962C8B-B14F-4D97-AF65-F5344CB8AC3E}">
        <p14:creationId xmlns:p14="http://schemas.microsoft.com/office/powerpoint/2010/main" val="143299080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point was taken that legislative power needed to be checked as much as executive power. </a:t>
            </a:r>
            <a:endParaRPr lang="en-US" dirty="0"/>
          </a:p>
        </p:txBody>
      </p:sp>
    </p:spTree>
    <p:extLst>
      <p:ext uri="{BB962C8B-B14F-4D97-AF65-F5344CB8AC3E}">
        <p14:creationId xmlns:p14="http://schemas.microsoft.com/office/powerpoint/2010/main" val="292709326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Stuart monarchs were briefly </a:t>
            </a:r>
            <a:r>
              <a:rPr lang="en-US" dirty="0" smtClean="0">
                <a:hlinkClick r:id="rId2"/>
              </a:rPr>
              <a:t>restored</a:t>
            </a:r>
            <a:r>
              <a:rPr lang="en-US" dirty="0" smtClean="0"/>
              <a:t> in 1660 when Charles II was invited back on the crown. The day is now recognized a </a:t>
            </a:r>
            <a:r>
              <a:rPr lang="en-US" dirty="0" smtClean="0">
                <a:hlinkClick r:id="rId3"/>
              </a:rPr>
              <a:t>Oak Apple Day</a:t>
            </a:r>
            <a:r>
              <a:rPr lang="en-US" dirty="0" smtClean="0"/>
              <a:t>. The </a:t>
            </a:r>
            <a:r>
              <a:rPr lang="en-US" dirty="0" smtClean="0">
                <a:hlinkClick r:id="rId4"/>
              </a:rPr>
              <a:t>men responsible</a:t>
            </a:r>
            <a:r>
              <a:rPr lang="en-US" dirty="0" smtClean="0"/>
              <a:t> for the execution of Charles were arrested and many were executed. </a:t>
            </a:r>
            <a:endParaRPr lang="en-US" dirty="0"/>
          </a:p>
        </p:txBody>
      </p:sp>
    </p:spTree>
    <p:extLst>
      <p:ext uri="{BB962C8B-B14F-4D97-AF65-F5344CB8AC3E}">
        <p14:creationId xmlns:p14="http://schemas.microsoft.com/office/powerpoint/2010/main" val="236599679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All this did was rekindle the conflict between the Stuarts and Parliament. Charles II would be replaced with James II, who would be finally driven from the throne in the </a:t>
            </a:r>
            <a:r>
              <a:rPr lang="en-US" dirty="0" smtClean="0">
                <a:hlinkClick r:id="rId2"/>
              </a:rPr>
              <a:t>Glorious Revolution</a:t>
            </a:r>
            <a:r>
              <a:rPr lang="en-US" dirty="0" smtClean="0"/>
              <a:t>. </a:t>
            </a:r>
            <a:endParaRPr lang="en-US" dirty="0"/>
          </a:p>
        </p:txBody>
      </p:sp>
    </p:spTree>
    <p:extLst>
      <p:ext uri="{BB962C8B-B14F-4D97-AF65-F5344CB8AC3E}">
        <p14:creationId xmlns:p14="http://schemas.microsoft.com/office/powerpoint/2010/main" val="401076308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is the most crucial transition. After James II vacated the throne it was offered to William and Mary on the condition that they sign the </a:t>
            </a:r>
            <a:r>
              <a:rPr lang="en-US" dirty="0">
                <a:hlinkClick r:id="rId2"/>
              </a:rPr>
              <a:t>English Bill of Rights </a:t>
            </a:r>
            <a:r>
              <a:rPr lang="en-US" dirty="0"/>
              <a:t>(1689</a:t>
            </a:r>
            <a:r>
              <a:rPr lang="en-US" dirty="0" smtClean="0"/>
              <a:t>). The document forced the new monarchs to agree to limits on their power as a condition for </a:t>
            </a:r>
            <a:r>
              <a:rPr lang="en-US" dirty="0" err="1" smtClean="0"/>
              <a:t>beign</a:t>
            </a:r>
            <a:r>
              <a:rPr lang="en-US" dirty="0" smtClean="0"/>
              <a:t> given the crown.  </a:t>
            </a:r>
            <a:endParaRPr lang="en-US" dirty="0"/>
          </a:p>
        </p:txBody>
      </p:sp>
    </p:spTree>
    <p:extLst>
      <p:ext uri="{BB962C8B-B14F-4D97-AF65-F5344CB8AC3E}">
        <p14:creationId xmlns:p14="http://schemas.microsoft.com/office/powerpoint/2010/main" val="4010763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1 - It </a:t>
            </a:r>
            <a:r>
              <a:rPr lang="en-US" dirty="0"/>
              <a:t>argues that rights are innate in the individual, not granted by a </a:t>
            </a:r>
            <a:r>
              <a:rPr lang="en-US" dirty="0" smtClean="0"/>
              <a:t>government and that governments are established to secure the rights of individuals.</a:t>
            </a:r>
            <a:br>
              <a:rPr lang="en-US" dirty="0" smtClean="0"/>
            </a:br>
            <a:r>
              <a:rPr lang="en-US" dirty="0" smtClean="0"/>
              <a:t/>
            </a:r>
            <a:br>
              <a:rPr lang="en-US" dirty="0" smtClean="0"/>
            </a:br>
            <a:r>
              <a:rPr lang="en-US" dirty="0" smtClean="0"/>
              <a:t>In addition, the just powers of government are based on the consent of the governed.</a:t>
            </a:r>
            <a:endParaRPr lang="en-U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74638"/>
            <a:ext cx="8229600" cy="6049962"/>
          </a:xfrm>
        </p:spPr>
        <p:txBody>
          <a:bodyPr/>
          <a:lstStyle/>
          <a:p>
            <a:r>
              <a:rPr lang="en-US" sz="4000" dirty="0" smtClean="0"/>
              <a:t>This marks Britain’s transition from an absolute monarchy to a constitutional monarchy. No monarch would claim divine right to rule again. </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74638"/>
            <a:ext cx="8229600" cy="6126162"/>
          </a:xfrm>
        </p:spPr>
        <p:txBody>
          <a:bodyPr/>
          <a:lstStyle/>
          <a:p>
            <a:r>
              <a:rPr lang="en-US" dirty="0" smtClean="0"/>
              <a:t>The English Bill of Rights was a type of constitution. It defined the relationship between the legislature, judiciary and the executive, and spelled out certain rights of the people. </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74638"/>
            <a:ext cx="8229600" cy="6049962"/>
          </a:xfrm>
        </p:spPr>
        <p:txBody>
          <a:bodyPr/>
          <a:lstStyle/>
          <a:p>
            <a:r>
              <a:rPr lang="en-US" dirty="0" smtClean="0"/>
              <a:t>Many features of the English Bill of Rights would be included in the U.S. Constitution.</a:t>
            </a:r>
            <a:br>
              <a:rPr lang="en-US" dirty="0" smtClean="0"/>
            </a:br>
            <a:r>
              <a:rPr lang="en-US" dirty="0" smtClean="0"/>
              <a:t/>
            </a:r>
            <a:br>
              <a:rPr lang="en-US" dirty="0" smtClean="0"/>
            </a:br>
            <a:r>
              <a:rPr lang="en-US" dirty="0" smtClean="0"/>
              <a:t>Some examples: </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dirty="0" smtClean="0"/>
              <a:t>The English Bill of Rights</a:t>
            </a:r>
          </a:p>
        </p:txBody>
      </p:sp>
      <p:sp>
        <p:nvSpPr>
          <p:cNvPr id="3" name="Content Placeholder 2"/>
          <p:cNvSpPr>
            <a:spLocks noGrp="1"/>
          </p:cNvSpPr>
          <p:nvPr>
            <p:ph idx="1"/>
          </p:nvPr>
        </p:nvSpPr>
        <p:spPr/>
        <p:txBody>
          <a:bodyPr rtlCol="0">
            <a:normAutofit fontScale="77500" lnSpcReduction="20000"/>
          </a:bodyPr>
          <a:lstStyle/>
          <a:p>
            <a:pPr eaLnBrk="1" fontAlgn="auto" hangingPunct="1">
              <a:spcAft>
                <a:spcPts val="0"/>
              </a:spcAft>
              <a:buNone/>
              <a:defRPr/>
            </a:pPr>
            <a:r>
              <a:rPr lang="en-US" i="1" dirty="0" smtClean="0"/>
              <a:t>That the pretended power of suspending the laws or the execution of laws by regal authority without consent of Parliament is illegal;</a:t>
            </a:r>
            <a:r>
              <a:rPr lang="en-US" dirty="0" smtClean="0"/>
              <a:t> </a:t>
            </a:r>
          </a:p>
          <a:p>
            <a:pPr eaLnBrk="1" fontAlgn="auto" hangingPunct="1">
              <a:spcAft>
                <a:spcPts val="0"/>
              </a:spcAft>
              <a:buNone/>
              <a:defRPr/>
            </a:pPr>
            <a:r>
              <a:rPr lang="en-US" i="1" dirty="0" smtClean="0"/>
              <a:t>That levying money for or to the use of the Crown by pretence of prerogative, without grant of Parliament, for longer time, or in other manner than the same is or shall be granted, is illegal;</a:t>
            </a:r>
            <a:r>
              <a:rPr lang="en-US" dirty="0" smtClean="0"/>
              <a:t> </a:t>
            </a:r>
          </a:p>
          <a:p>
            <a:pPr eaLnBrk="1" fontAlgn="auto" hangingPunct="1">
              <a:spcAft>
                <a:spcPts val="0"/>
              </a:spcAft>
              <a:buNone/>
              <a:defRPr/>
            </a:pPr>
            <a:r>
              <a:rPr lang="en-US" i="1" dirty="0" smtClean="0"/>
              <a:t>That it is the right of the subjects to petition the king, and all commitments and prosecutions for such petitioning are illegal;</a:t>
            </a:r>
            <a:r>
              <a:rPr lang="en-US" dirty="0" smtClean="0"/>
              <a:t> </a:t>
            </a:r>
          </a:p>
          <a:p>
            <a:pPr eaLnBrk="1" fontAlgn="auto" hangingPunct="1">
              <a:spcAft>
                <a:spcPts val="0"/>
              </a:spcAft>
              <a:buNone/>
              <a:defRPr/>
            </a:pPr>
            <a:r>
              <a:rPr lang="en-US" i="1" dirty="0" smtClean="0"/>
              <a:t>That the raising or keeping a standing army within the kingdom in time of peace, unless it be with consent of Parliament, is against law;</a:t>
            </a:r>
            <a:r>
              <a:rPr lang="en-US" dirty="0" smtClean="0"/>
              <a:t> </a:t>
            </a:r>
          </a:p>
          <a:p>
            <a:pPr eaLnBrk="1" fontAlgn="auto" hangingPunct="1">
              <a:spcAft>
                <a:spcPts val="0"/>
              </a:spcAft>
              <a:buFont typeface="Arial" pitchFamily="34" charset="0"/>
              <a:buChar char="•"/>
              <a:defRPr/>
            </a:pPr>
            <a:endParaRPr lang="en-US" dirty="0" smtClean="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eaLnBrk="1" hangingPunct="1"/>
            <a:r>
              <a:rPr lang="en-US" smtClean="0"/>
              <a:t>The English Bill of Rights</a:t>
            </a:r>
          </a:p>
        </p:txBody>
      </p:sp>
      <p:sp>
        <p:nvSpPr>
          <p:cNvPr id="3" name="Content Placeholder 2"/>
          <p:cNvSpPr>
            <a:spLocks noGrp="1"/>
          </p:cNvSpPr>
          <p:nvPr>
            <p:ph idx="1"/>
          </p:nvPr>
        </p:nvSpPr>
        <p:spPr/>
        <p:txBody>
          <a:bodyPr rtlCol="0">
            <a:normAutofit fontScale="92500" lnSpcReduction="10000"/>
          </a:bodyPr>
          <a:lstStyle/>
          <a:p>
            <a:pPr eaLnBrk="1" fontAlgn="auto" hangingPunct="1">
              <a:spcAft>
                <a:spcPts val="0"/>
              </a:spcAft>
              <a:buNone/>
              <a:defRPr/>
            </a:pPr>
            <a:r>
              <a:rPr lang="en-US" i="1" dirty="0" smtClean="0"/>
              <a:t>That the subjects which are Protestants may have arms for their </a:t>
            </a:r>
            <a:r>
              <a:rPr lang="en-US" i="1" dirty="0" err="1" smtClean="0"/>
              <a:t>defence</a:t>
            </a:r>
            <a:r>
              <a:rPr lang="en-US" i="1" dirty="0" smtClean="0"/>
              <a:t> suitable to their conditions and as allowed by law;</a:t>
            </a:r>
            <a:r>
              <a:rPr lang="en-US" dirty="0" smtClean="0"/>
              <a:t> </a:t>
            </a:r>
          </a:p>
          <a:p>
            <a:pPr eaLnBrk="1" fontAlgn="auto" hangingPunct="1">
              <a:spcAft>
                <a:spcPts val="0"/>
              </a:spcAft>
              <a:buNone/>
              <a:defRPr/>
            </a:pPr>
            <a:r>
              <a:rPr lang="en-US" i="1" dirty="0" smtClean="0"/>
              <a:t>That the freedom of speech and debates or proceedings in Parliament ought not to be impeached or questioned in any court or place out of Parliament;</a:t>
            </a:r>
            <a:r>
              <a:rPr lang="en-US" dirty="0" smtClean="0"/>
              <a:t> </a:t>
            </a:r>
          </a:p>
          <a:p>
            <a:pPr eaLnBrk="1" fontAlgn="auto" hangingPunct="1">
              <a:spcAft>
                <a:spcPts val="0"/>
              </a:spcAft>
              <a:buNone/>
              <a:defRPr/>
            </a:pPr>
            <a:r>
              <a:rPr lang="en-US" i="1" dirty="0" smtClean="0"/>
              <a:t>That excessive bail ought not to be required, nor excessive fines imposed, nor cruel and unusual punishments inflicted;</a:t>
            </a:r>
            <a:r>
              <a:rPr lang="en-US" dirty="0" smtClean="0"/>
              <a:t> </a:t>
            </a:r>
          </a:p>
          <a:p>
            <a:pPr eaLnBrk="1" fontAlgn="auto" hangingPunct="1">
              <a:spcAft>
                <a:spcPts val="0"/>
              </a:spcAft>
              <a:buFont typeface="Arial" pitchFamily="34" charset="0"/>
              <a:buChar char="•"/>
              <a:defRPr/>
            </a:pPr>
            <a:endParaRPr lang="en-US" dirty="0" smtClean="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It creates the institutional arrangement that we would come to know as the separated powers.</a:t>
            </a:r>
            <a:br>
              <a:rPr lang="en-US" dirty="0" smtClean="0"/>
            </a:br>
            <a:r>
              <a:rPr lang="en-US" dirty="0" smtClean="0"/>
              <a:t/>
            </a:r>
            <a:br>
              <a:rPr lang="en-US" dirty="0" smtClean="0"/>
            </a:br>
            <a:r>
              <a:rPr lang="en-US" dirty="0" smtClean="0"/>
              <a:t>But as opposed to the result of the Magna </a:t>
            </a:r>
            <a:r>
              <a:rPr lang="en-US" dirty="0" err="1" smtClean="0"/>
              <a:t>Carta</a:t>
            </a:r>
            <a:r>
              <a:rPr lang="en-US" dirty="0" smtClean="0"/>
              <a:t>, this arrangement stuck. Parliament had the power to keep the monarchy in its proper place.</a:t>
            </a:r>
            <a:endParaRPr lang="en-US"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restriction on arbitrary monarchic power would quickly impact the greater society. Personal liberty began to develop in Britain. </a:t>
            </a:r>
            <a:br>
              <a:rPr lang="en-US" dirty="0" smtClean="0"/>
            </a:br>
            <a:r>
              <a:rPr lang="en-US" dirty="0" smtClean="0"/>
              <a:t/>
            </a:r>
            <a:br>
              <a:rPr lang="en-US" dirty="0" smtClean="0"/>
            </a:br>
            <a:r>
              <a:rPr lang="en-US" dirty="0" smtClean="0"/>
              <a:t>This included free speech, free press, assembly rights, and the right to petition. </a:t>
            </a:r>
            <a:endParaRPr lang="en-US"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3"/>
          <p:cNvSpPr>
            <a:spLocks noGrp="1"/>
          </p:cNvSpPr>
          <p:nvPr>
            <p:ph type="title"/>
          </p:nvPr>
        </p:nvSpPr>
        <p:spPr>
          <a:xfrm>
            <a:off x="457200" y="274638"/>
            <a:ext cx="8229600" cy="6049962"/>
          </a:xfrm>
        </p:spPr>
        <p:txBody>
          <a:bodyPr/>
          <a:lstStyle/>
          <a:p>
            <a:r>
              <a:rPr lang="en-US" dirty="0" smtClean="0"/>
              <a:t>Once the arbitrary power of the monarch was limited, individuals could be then free to challenge orthodox positions regarding the appropriate basis of governmental power. </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It also allowed for John Locke, a British physician and philosopher, to safely argue against the doctrine of divine right of the king and in favor of the theory of natural rights – which Thomas Jefferson would cal unalienable rights.</a:t>
            </a:r>
            <a:endParaRPr lang="en-US"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274638"/>
            <a:ext cx="8229600" cy="5973762"/>
          </a:xfrm>
        </p:spPr>
        <p:txBody>
          <a:bodyPr/>
          <a:lstStyle/>
          <a:p>
            <a:r>
              <a:rPr lang="en-US" dirty="0" smtClean="0"/>
              <a:t>They could begin to argue that people had natural rights and that  governments ought to be based on the consent of the governed.</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27800</TotalTime>
  <Words>3589</Words>
  <Application>Microsoft Office PowerPoint</Application>
  <PresentationFormat>On-screen Show (4:3)</PresentationFormat>
  <Paragraphs>181</Paragraphs>
  <Slides>154</Slides>
  <Notes>0</Notes>
  <HiddenSlides>0</HiddenSlides>
  <MMClips>0</MMClips>
  <ScaleCrop>false</ScaleCrop>
  <HeadingPairs>
    <vt:vector size="4" baseType="variant">
      <vt:variant>
        <vt:lpstr>Theme</vt:lpstr>
      </vt:variant>
      <vt:variant>
        <vt:i4>1</vt:i4>
      </vt:variant>
      <vt:variant>
        <vt:lpstr>Slide Titles</vt:lpstr>
      </vt:variant>
      <vt:variant>
        <vt:i4>154</vt:i4>
      </vt:variant>
    </vt:vector>
  </HeadingPairs>
  <TitlesOfParts>
    <vt:vector size="155" baseType="lpstr">
      <vt:lpstr>Office Theme</vt:lpstr>
      <vt:lpstr>GOVT 2301</vt:lpstr>
      <vt:lpstr>In this section we trace the institutional and philosophical development of the concept of natural – or unalienable -- rights.   We conclude by looking at how they are articulated in the Declaration of Independence.</vt:lpstr>
      <vt:lpstr>We will understand how the institutional and philosophical bases of absolute rule by the monarch came to be replaced with the idea that each individual possesses natural, or unalienable, rights and governments are established to secure them.</vt:lpstr>
      <vt:lpstr>The goal is to fully understand the argument presented in the Declaration of Independence, and what the document did and did not do.</vt:lpstr>
      <vt:lpstr>We will take a historical approach in order to understand the development of these concepts.</vt:lpstr>
      <vt:lpstr>Some key points about the document before we begin.  Note that the Texas Declaration of Independence is similar in spirit to the national document.</vt:lpstr>
      <vt:lpstr>The Declaration was not a petition seeking redress from the British Monarch, as were previous documents issued by the colonists.  It was an argument addressed to a “candid world.” </vt:lpstr>
      <vt:lpstr>It has three major parts: </vt:lpstr>
      <vt:lpstr>1 - It argues that rights are innate in the individual, not granted by a government and that governments are established to secure the rights of individuals.  In addition, the just powers of government are based on the consent of the governed.</vt:lpstr>
      <vt:lpstr>Consent, as we will see, is the only way that – in a system where everyone is argued to have equal,  natural rights - one person can exercise authority over another.</vt:lpstr>
      <vt:lpstr>2 - It argues that the King of England was attempting to establish a tyranny over the colonies by usurping colonial legislative, executive and judicial powers.  It also provides examples, these are the grievances.</vt:lpstr>
      <vt:lpstr>3 - It concludes by establishing that the colonies are now independent states, but it is unclear about whether they are a single nation or a collection of sovereign entities.</vt:lpstr>
      <vt:lpstr>Note: The Declaration of Independence is not a constitution. It does not establish a system of government. But the authors of the document would create a confederacy under the Articles of Confederation.  We will cover that document in the next set of slides.</vt:lpstr>
      <vt:lpstr>The key question then will be to determine what type of constitutional system would best secure the unalienable rights.  Soon enough we will explore the various merits of the Articles of Confederation versus the Constitution.</vt:lpstr>
      <vt:lpstr>Now for some history</vt:lpstr>
      <vt:lpstr>The Declaration of Independence is the culmination of several centuries of history.   Two types of history:  1 - Institutional History 2 - Philosophical History</vt:lpstr>
      <vt:lpstr>By “institutional history” I refer to the way that governing institutions have developed over Anglo -American history.   We have progressed from concentrated control by an executive (monarch) to balanced governmental power including legislative and judicial institutions. </vt:lpstr>
      <vt:lpstr>By “philosophical history” I refer to the development of theoretical justifications for the idea that individuals have natural rights and are not subject to placement within a class system. </vt:lpstr>
      <vt:lpstr>From divine right of the monarch to the natural rights of the individual.</vt:lpstr>
      <vt:lpstr>Now for some specifics on institutional history.</vt:lpstr>
      <vt:lpstr>Anglo-American institutional history has witnessed a shift from concentrated power under the authority of an executive to a system of checks and balances where a strong legislative and judicial branch can limit the executive.</vt:lpstr>
      <vt:lpstr>What had been unrestrained monarchic power becomes defined executive power within a system which contains equally powerful legislative and judicial institutions.  Executive power can then be checked. Here’s a drawing of King John signing the Magna Carta, which begins this slow process.</vt:lpstr>
      <vt:lpstr>PowerPoint Presentation</vt:lpstr>
      <vt:lpstr>The actual power of the monarch would be limited by an increasingly powerful Parliament and an independent court system.  These would influence the eventual development of Congress and the Supreme Court.</vt:lpstr>
      <vt:lpstr>This was a major accomplishment that took centuries and several civil wars.</vt:lpstr>
      <vt:lpstr>This story takes us back to Great Britain and the period of history stretching roughly from the Magna Carta (1215) through the English Bill of Rights (1689). </vt:lpstr>
      <vt:lpstr>Over this period we witness a shift from the arbitrary rule by an unrestrained monarch to a constitutional system where all governing institutions are kept in check.</vt:lpstr>
      <vt:lpstr>In the former, all governing powers are vested in the monarch – which is the definition of tyranny. In the latter, governing powers are separated into three institutions. </vt:lpstr>
      <vt:lpstr>Now for a bit more detail on philosophical history</vt:lpstr>
      <vt:lpstr>By “philosophical history” I refer to the development of theoretical justifications for the idea that individuals have natural rights and are not subject to placement within a class system. </vt:lpstr>
      <vt:lpstr>This, we will see, is a concept that was developed by a British philosopher named John Locke and replaced the doctrine of divine right of the king.</vt:lpstr>
      <vt:lpstr>The doctrine of divine right was used to justify, on religious and philosophical grounds, the position of the monarch as sovereign ruler over the territory.</vt:lpstr>
      <vt:lpstr>After 1689 and the signing of the English Bill of Rights, it was possible to argue, safely and publicly, that individuals possess natural rights. The argument became especially popular in the British colonies in North America.</vt:lpstr>
      <vt:lpstr>The doctrine of divine right would be eventually replaced with the theory that men – rationally – agreed to establish a governing system because individual rights are difficult to secure without groups effort.</vt:lpstr>
      <vt:lpstr>The most important articulation of this theory is found in John Locke’s argument in the Second Treatise on Government. </vt:lpstr>
      <vt:lpstr>Here is a key distinction between the two theories:   Under divine right, the king was the law,  Under natural right, the king was beneath it.</vt:lpstr>
      <vt:lpstr>This shift required a radical rethinking of the justification for the establishment of government and what legitimizes its power.</vt:lpstr>
      <vt:lpstr>Locke’s theory has simple basic components:</vt:lpstr>
      <vt:lpstr>1 – People are endowed with natural rights  2 – governments are established to secure them  3 – governments must be based on the consent of the governed</vt:lpstr>
      <vt:lpstr>The doctrine of natural rights influenced Jefferson’s articulation of unalienable rights in the Declaration of Independence.  He apparently did not like it when people pointed out that his theory sounded a lot like Locke’s. </vt:lpstr>
      <vt:lpstr>We will dig into each more thoroughly below.</vt:lpstr>
      <vt:lpstr>More on Institutional History</vt:lpstr>
      <vt:lpstr>My Key Point:   We cannot fully understand the theory underlying government in the U.S. nor the design of the U.S. Constitution without understanding the history that preceded it.  </vt:lpstr>
      <vt:lpstr>Here we will look specifically at the following documents and events</vt:lpstr>
      <vt:lpstr>Charter of Liberties (1100) Magna Carta (1215) Petition of Right (1628) The Execution of Charles the First (1641) Glorious Revolution (1688) English Bill of Rights (1689) The Declaration of Independence (1776)</vt:lpstr>
      <vt:lpstr>Together, the Magna Carta, the Petition of Right, and the English Bill of Rights make up the British Constitution. </vt:lpstr>
      <vt:lpstr>Prior to the Charter of Liberties power tended to be concentrated in the hands of a monarch who ruled by fiat.  Britain was under a feudal system. Society was hierarchical. Everyone knew their place.</vt:lpstr>
      <vt:lpstr>Absolute rulers could tax as they choose and force people to fight whatever wars they chose to become involved in.</vt:lpstr>
      <vt:lpstr>This led to ongoing conflict, especially between the monarchy and the nobility, and the monarchy and the church.   As we know, absolute rule is costly and some, wiser rulers chose to compromise rather than fight.</vt:lpstr>
      <vt:lpstr>The Charter of Liberties was issued by Henry 1 in 1100 as a way to calm the fears of the nobility. </vt:lpstr>
      <vt:lpstr>Charter of Liberties (1100)  Text</vt:lpstr>
      <vt:lpstr>He voluntarily agreed to limit his power over the nobility and the church.   These would become known as “ancient rights and liberties.” In the future, whenever a ruler did not wish to recognize the rights of the nobility, they would claim that this ancient agreement was being violated. </vt:lpstr>
      <vt:lpstr>But the charter would be quickly revoked. Henry simply changed his mind. Recall that the danger of autocratic power is its arbitrary nature.</vt:lpstr>
      <vt:lpstr>One copy of the Charter remained however and it was in the possession of the Archbishop of Canterbury Stephen Langdon.</vt:lpstr>
      <vt:lpstr>It would be shown by the Archbishop to a handful of barons upset by the capricious, arbitrary, and abusive power of King John. </vt:lpstr>
      <vt:lpstr>The barons had been subjected to arbitrary taxes and to compulsory military service, in addition to random acts of humiliation.  This led the barons to group together, gather their strength and force the king to sign an agreement to recognize limits on his powers. </vt:lpstr>
      <vt:lpstr>You’ll see John in the following clip from the Lion in Winter.</vt:lpstr>
      <vt:lpstr>Magna Carta (1215)   Text</vt:lpstr>
      <vt:lpstr>Key Features of Magna Carta</vt:lpstr>
      <vt:lpstr>This established the foundation for a governing system based on the rule of law.</vt:lpstr>
      <vt:lpstr>But the immediate effect of the Magna Carta was limited. It was seen, by the Church in Rome, as undermining the divine authority of the king. It could also be used to undermine the authority of the church.</vt:lpstr>
      <vt:lpstr>“Pope Innocent III annulled the "shameful and demeaning agreement, forced upon the King by violence and fear." He rejected any call for restraints on the King, saying it impaired John's dignity. He saw it as an affront to the Church's authority over the King and the 'papal territories' of England and Ireland, and he released John from his oath to obey it.”</vt:lpstr>
      <vt:lpstr>Never the less, the document had a major impact on governing authority. Perhaps the most consequential part of the Magna Carta was that it allowed for the development of what would become the British Parliament. This was the consequence of the Security Clause.</vt:lpstr>
      <vt:lpstr>The Security Clause (61)   “ . . . we give and grant to them the underwritten security, namely, that the barons choose five and twenty barons of the kingdom, whomsoever they will, who shall be bound with all their might, to observe and hold, and cause to be observed, the peace and liberties we have granted and confirmed to them by this our present Charter . . . “</vt:lpstr>
      <vt:lpstr>A small collection of noblemen could meet and oversee the actions of the king, and had the authority to respond to abuses.   They would become the enforcers of the Magna Carta.</vt:lpstr>
      <vt:lpstr>Today the legislature has a similar power: oversight.   This provides an opportunity for the legislature to place limits on the actions of the executive. The courts have a similar power: judicial review. </vt:lpstr>
      <vt:lpstr>Following Magna Carta, legislative assemblies grew gradually. They became stronger. Eventually they would become driving forces in the reduction of the power of the monarchy.</vt:lpstr>
      <vt:lpstr>But this process would take centuries. Early Parliaments were weak. Monarchs were also building effective administrative structures that would allow them to rule, in essence, absolutely.</vt:lpstr>
      <vt:lpstr>Monarchs still had the power to call parliaments into session and to disband them when they chose.  This gave them power over legislature.</vt:lpstr>
      <vt:lpstr>But they had to call them into session from time to time in order to gain revenue.  Parliaments got into the habit of presenting grievances to the monarch which had to be redressed prior to the consideration of revenue requests.</vt:lpstr>
      <vt:lpstr>Struggles between the Monarch and Parliament grew.</vt:lpstr>
      <vt:lpstr>These struggles would peak during the reign of the Stuart Monarchs who claimed to rule under divine authority and recognized few (if any) legitimate limitations on their authority.</vt:lpstr>
      <vt:lpstr>The Stuarts believed they, not Parliament, was sovereign. Monarchs were the source of law, not parliament </vt:lpstr>
      <vt:lpstr>Timeline: 1603 - 1689  James 1st Charles 1st  The Commonwealth –  Oliver Cromwell Charles 2nd James 2nd </vt:lpstr>
      <vt:lpstr>In the timeline you’ll notice that the rule of the Stuarts was punctuated by a brief period – the commonwealth – where Britain was ruled without a king. This followed the execution, by order of parliament – of Charles I. Afterwards it was briefly a republic, though some argue it was in fact a military dictatorship under Oliver Cromwell.</vt:lpstr>
      <vt:lpstr>There are many factors driving the conflict between Parliament and the Stuarts, but the conflict drove supporters of Parliament to dust off the Magna Carta and seek to have its principles revived. </vt:lpstr>
      <vt:lpstr>The Petition of Right was written and passed by the British Parliament in 1628, to remind the monarch what limits on its power had been agreed to centuries before. Charles 1st had no intention of recognizing limits on his power.</vt:lpstr>
      <vt:lpstr>The document was written by a key historical figure: Edward Coke.   Coke was a major legal figure of the time. He helped establish the British constitutional structure. This included language curtailing the power of the monarch that would later appear in the U.S. Constitution. </vt:lpstr>
      <vt:lpstr>Note the 400 year gap between Magna Carta and the Petition of Right.  In the years between these two documents, the parliament grew in strength. It became strong enough to actually – physically - impose limits on the monarch. </vt:lpstr>
      <vt:lpstr>In response to the submission of the petition of right, Charles the First suspended parliament for 11 years. The was the Eleven Year’s Tyranny.</vt:lpstr>
      <vt:lpstr>This led to the accusation that Charles was a tyrant and therefore unfit to rule over Britain.</vt:lpstr>
      <vt:lpstr>Charles would eventually be executed by order of Parliament at least in part due to his refusal to acknowledge the authority of Parliament.   The Execution of Charles 1st (1649) </vt:lpstr>
      <vt:lpstr>This is a turning point.  The legislature has demonstrated that it has the strength to curtail the power of the king.</vt:lpstr>
      <vt:lpstr>For illustration, here are some You Tube clips from the movie Cromwell:   The Trial of Charles the First The Execution of Charles the First</vt:lpstr>
      <vt:lpstr>After the execution came the Interregnum (1649-1660). This was a period where there was no monarch, and rule ultimately fell under the hands of Oliver Cromwell. But Cromwell proved to be as abusive  ruler as any of the Stuarts.</vt:lpstr>
      <vt:lpstr>The point was taken that legislative power needed to be checked as much as executive power. </vt:lpstr>
      <vt:lpstr>The Stuart monarchs were briefly restored in 1660 when Charles II was invited back on the crown. The day is now recognized a Oak Apple Day. The men responsible for the execution of Charles were arrested and many were executed. </vt:lpstr>
      <vt:lpstr>All this did was rekindle the conflict between the Stuarts and Parliament. Charles II would be replaced with James II, who would be finally driven from the throne in the Glorious Revolution. </vt:lpstr>
      <vt:lpstr>This is the most crucial transition. After James II vacated the throne it was offered to William and Mary on the condition that they sign the English Bill of Rights (1689). The document forced the new monarchs to agree to limits on their power as a condition for beign given the crown.  </vt:lpstr>
      <vt:lpstr>This marks Britain’s transition from an absolute monarchy to a constitutional monarchy. No monarch would claim divine right to rule again. </vt:lpstr>
      <vt:lpstr>The English Bill of Rights was a type of constitution. It defined the relationship between the legislature, judiciary and the executive, and spelled out certain rights of the people. </vt:lpstr>
      <vt:lpstr>Many features of the English Bill of Rights would be included in the U.S. Constitution.  Some examples: </vt:lpstr>
      <vt:lpstr>The English Bill of Rights</vt:lpstr>
      <vt:lpstr>The English Bill of Rights</vt:lpstr>
      <vt:lpstr>It creates the institutional arrangement that we would come to know as the separated powers.  But as opposed to the result of the Magna Carta, this arrangement stuck. Parliament had the power to keep the monarchy in its proper place.</vt:lpstr>
      <vt:lpstr>This restriction on arbitrary monarchic power would quickly impact the greater society. Personal liberty began to develop in Britain.   This included free speech, free press, assembly rights, and the right to petition. </vt:lpstr>
      <vt:lpstr>Once the arbitrary power of the monarch was limited, individuals could be then free to challenge orthodox positions regarding the appropriate basis of governmental power. </vt:lpstr>
      <vt:lpstr>It also allowed for John Locke, a British physician and philosopher, to safely argue against the doctrine of divine right of the king and in favor of the theory of natural rights – which Thomas Jefferson would cal unalienable rights.</vt:lpstr>
      <vt:lpstr>They could begin to argue that people had natural rights and that  governments ought to be based on the consent of the governed.</vt:lpstr>
      <vt:lpstr>Crucial side note:   While Britain was struggling with the dispute between the Stuarts and Parliament, the North American Colonies established their own legislatures and grew used to self rule.  </vt:lpstr>
      <vt:lpstr>The events in Britain – the complaints the Parliament was making against the monarch - would foreshadow those the colonists would make against the king beginning in the 1760s. </vt:lpstr>
      <vt:lpstr>The idea that people possess natural rights is a philosophical one. </vt:lpstr>
      <vt:lpstr>Now we will look more closely at the philosophical transition from divine right to natural right. </vt:lpstr>
      <vt:lpstr>Natural Rights and Divine Right are two competing justifications for rule. Divine Right grants to the monarch the authority to rule absolutely, while the doctrine of natural rights places authority in the individual. </vt:lpstr>
      <vt:lpstr>Some Ancient History  Many ancient rulers  claimed to be divine.</vt:lpstr>
      <vt:lpstr>The Stuart Monarchs never claimed that they were divine, only that their authority was based on a strong concept of divine right.</vt:lpstr>
      <vt:lpstr>James I considered himself to be a decent theologian and outlined his views in various writings:  The Works of James I The True Law of Free Monarchies</vt:lpstr>
      <vt:lpstr>Principles of the Divine  Right of the Monarch</vt:lpstr>
      <vt:lpstr>Additional support for the theory was provided by Robert Filmer, who wrote Patriarcha, which further supported the concept of divine right.</vt:lpstr>
      <vt:lpstr>John Locke argued against divine right (very, very carefully) in the First Treatise on Government.  (these kinds of arguments can get you killed)</vt:lpstr>
      <vt:lpstr>Locke’s Criticism of  Divine Right of the King </vt:lpstr>
      <vt:lpstr>Question:   Where do rights come from? Are they granted by the king? Or are they innate within the individual?  Obviously, the latter.</vt:lpstr>
      <vt:lpstr>The First Treatise is followed by the second which offers a replacement for divine right.</vt:lpstr>
      <vt:lpstr>The Second Treatise on Government  Written by John Locke to provide a theoretical foundation for the new justification for governmental power.</vt:lpstr>
      <vt:lpstr>Principles of Natural Rights</vt:lpstr>
      <vt:lpstr>Principles of Natural Rights, cont.</vt:lpstr>
      <vt:lpstr>What is the State of Nature?   “the hypothetical condition of humanity before the state's foundation.”</vt:lpstr>
      <vt:lpstr>It is an example of  Social Contract Theory  Government is a contract. People agree to form a government in order to secure rights otherwise insecure in the state of nature</vt:lpstr>
      <vt:lpstr>It is used to justify the establishment of government.  It is rational for people to develop a mechanism for securing their rights – their life liberty and property.  </vt:lpstr>
      <vt:lpstr>Thomas Hobbes (1588 – 1679) had speculated that the state of nature was a state of perpetual war of all against all.  Life without government was “solitary, poor, nasty, brutish, and short.” </vt:lpstr>
      <vt:lpstr>Hobbes lived during the British Civil Wars of the 17th Century.   People had to leave the state of nature in order to escape the perpetual violence of the state of nature. Government involved a permanent loss of individual autonomy. </vt:lpstr>
      <vt:lpstr>His principle work:   The Leviathan. (text)  An early example of social contract theory. Only a strong central government control the violence inevitable in the state of nature.</vt:lpstr>
      <vt:lpstr>John Locke did not consider the state of nature to be constantly violent, but he thought people would be subject to the theft of property.</vt:lpstr>
      <vt:lpstr>In the state of nature, people have possession of their lives, are free to engage in labor, which creates property, which they are entitled to. But possession of property is not secure. Forming into groups allows for mutual security.</vt:lpstr>
      <vt:lpstr>As applied to government, natural law suggests that individuals posses certain natural (unalienable) rights that can only be surrendered for the purpose of security or to pursue the common good.</vt:lpstr>
      <vt:lpstr>One must give up a little freedom (in the form of taxes and willingness to fight) in order to secure greater freedoms.</vt:lpstr>
      <vt:lpstr>He also argued that a neutral governing institution is necessary in order to establish a system of justice. </vt:lpstr>
      <vt:lpstr>It is also argued that a governing entity is required in order to provide “public goods,” which are goods that no private producer has an incentive to provide.</vt:lpstr>
      <vt:lpstr>To assert natural rights is to deny the divine right of the monarch, which is treason.   That is why it is important to note that these are written after the Glorious Revolution and the signing of the English Bill of Rights.</vt:lpstr>
      <vt:lpstr>The work, along with the Second Treatise, was written in the 1680s during the reign of James II and published anonymously in 1689 after he left the crown. </vt:lpstr>
      <vt:lpstr> The concept of natural law had early supporters.   The Stoics Thomas Aquinas </vt:lpstr>
      <vt:lpstr>Basic Premise of Natural Law  The universe is governed by reasonable, rational laws, humans have the capacity to reason, meaning they can understand these laws. </vt:lpstr>
      <vt:lpstr>John Locke adds to this theory by applying man’s capacity to reason to the question of how governments evolved.   Because doing so, in the state of nature, was reasonable.</vt:lpstr>
      <vt:lpstr>But it adds a philosophical problem:   If we all have natural (unalienable) rights, what gives anyone authority over the others? </vt:lpstr>
      <vt:lpstr>Consent.  The concept of the consent of the governed is tied into the concept of the natural rights of the individual. The former is required by the latter.</vt:lpstr>
      <vt:lpstr>Locke’s argument is the heart of the Declaration of Independence</vt:lpstr>
      <vt:lpstr>The Second Continental Congress</vt:lpstr>
      <vt:lpstr>This makes the American governmental system unique. It is explicitly based on the idea that people have unalienable rights and that the purpose of government is to secure these rights.  (The Rights of Englishmen)</vt:lpstr>
      <vt:lpstr>Here is a link to the text</vt:lpstr>
      <vt:lpstr>The argument in the Declaration of Independence has three parts.</vt:lpstr>
      <vt:lpstr>The first restates Locke’s  argument for natural rights.</vt:lpstr>
      <vt:lpstr>We hold these truths to be self-evident. That all men are created equal; that they are endowed by their Creator with certain unalienable rights; that among these are life, liberty, and the pursuit of happiness; that, to secure these rights, governments are instituted among men, deriving their just powers from the consent of the governed; that whenever any form of government becomes destructive of these ends, it is the right of the people to alter or to abolish it, and to institute new government, laying its foundation on such principles, and organizing its powers in such form, as to them shall seem most likely to effect their safety and happiness.</vt:lpstr>
      <vt:lpstr>The second part makes the case that the King of England was attempting to establish a tyranny by consolidating control over colonial legislative, executive and judicial powers. </vt:lpstr>
      <vt:lpstr>The colonists complaints against King George III were very similar the complaints the British Parliament had against Charles I.</vt:lpstr>
      <vt:lpstr>Examples of accusations</vt:lpstr>
      <vt:lpstr>Legislative Usurpation: He has dissolved Representative Houses repeatedly, for opposing with manly Firmness his Invasions on the Rights of the People.  Executive Usurpation: He has erected a Multitude of new Offices, and sent hither Swarms of Officers to harass our People, and eat out their Substance.  Judicial Usurpation: He has made Judges dependent on his Will alone, for the Tenure of their Offices, and Amount and Payment of their Salaries. </vt:lpstr>
      <vt:lpstr>Here is a list of the grievances and the events which led to them</vt:lpstr>
      <vt:lpstr>The third part concludes that the king has demonstrated that he in unfit to be the ruler of a free people and the colonies are now free and independent states. </vt:lpstr>
      <vt:lpstr>But the terminology is ambiguous. We are not clear whether the term “The United States of America” is a single proper noun or a description of a relationship among sovereign nations.</vt:lpstr>
      <vt:lpstr>It is argued that this was due to the suspicion many had about the abuses that might occur whenever government power was nationalized</vt:lpstr>
      <vt:lpstr>Next week we begin discussing constitutions. Their significance and the nature of American Constitutions.</vt:lpstr>
      <vt:lpstr>What is a Constitution?  A set of rules for a government that articulate its powers and functions, and establishes its institutions, principles, structures and procedures. It also establishes its relationship with the general population by clearly stating its limits and the rights of the people.</vt:lpstr>
      <vt:lpstr>We will look over these three:  The Articles of Confederation The United States Constitution The Texas Constitution</vt:lpstr>
      <vt:lpstr>PowerPoint Presentation</vt:lpstr>
    </vt:vector>
  </TitlesOfParts>
  <Company>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GOVT 2301</dc:title>
  <dc:creator>Kevin Jefferies</dc:creator>
  <cp:lastModifiedBy>Kevin Jefferies</cp:lastModifiedBy>
  <cp:revision>1188</cp:revision>
  <dcterms:created xsi:type="dcterms:W3CDTF">2009-08-31T18:52:38Z</dcterms:created>
  <dcterms:modified xsi:type="dcterms:W3CDTF">2011-09-02T02:53:30Z</dcterms:modified>
</cp:coreProperties>
</file>